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7" r:id="rId2"/>
    <p:sldId id="259" r:id="rId3"/>
    <p:sldId id="260" r:id="rId4"/>
    <p:sldId id="322" r:id="rId5"/>
    <p:sldId id="323" r:id="rId6"/>
    <p:sldId id="261" r:id="rId7"/>
    <p:sldId id="310" r:id="rId8"/>
    <p:sldId id="324" r:id="rId9"/>
    <p:sldId id="325" r:id="rId10"/>
    <p:sldId id="326" r:id="rId11"/>
    <p:sldId id="327" r:id="rId12"/>
    <p:sldId id="328" r:id="rId13"/>
    <p:sldId id="330" r:id="rId14"/>
    <p:sldId id="331" r:id="rId15"/>
    <p:sldId id="332" r:id="rId16"/>
    <p:sldId id="329" r:id="rId17"/>
    <p:sldId id="334" r:id="rId18"/>
    <p:sldId id="336" r:id="rId19"/>
    <p:sldId id="335" r:id="rId20"/>
    <p:sldId id="337" r:id="rId21"/>
    <p:sldId id="338" r:id="rId22"/>
    <p:sldId id="339" r:id="rId23"/>
    <p:sldId id="340" r:id="rId24"/>
    <p:sldId id="341" r:id="rId25"/>
    <p:sldId id="342" r:id="rId26"/>
    <p:sldId id="34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74A7"/>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1" autoAdjust="0"/>
    <p:restoredTop sz="85167" autoAdjust="0"/>
  </p:normalViewPr>
  <p:slideViewPr>
    <p:cSldViewPr snapToGrid="0" showGuides="1">
      <p:cViewPr varScale="1">
        <p:scale>
          <a:sx n="82" d="100"/>
          <a:sy n="82" d="100"/>
        </p:scale>
        <p:origin x="645" y="45"/>
      </p:cViewPr>
      <p:guideLst>
        <p:guide orient="horz" pos="2228"/>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01BD9-4243-4367-977C-650CCA5948FB}" type="datetimeFigureOut">
              <a:rPr lang="zh-CN" altLang="en-US" smtClean="0"/>
              <a:t>2025/4/12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FBAA-4F33-4BF6-B348-50D59E4A3B0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本文主要任务是对未配准红外和可见光图像进行融合，利用了配准好的图像进行监督，进行跨模态的特征对齐</a:t>
            </a:r>
          </a:p>
        </p:txBody>
      </p:sp>
      <p:sp>
        <p:nvSpPr>
          <p:cNvPr id="4" name="灯片编号占位符 3"/>
          <p:cNvSpPr>
            <a:spLocks noGrp="1"/>
          </p:cNvSpPr>
          <p:nvPr>
            <p:ph type="sldNum" sz="quarter" idx="10"/>
          </p:nvPr>
        </p:nvSpPr>
        <p:spPr/>
        <p:txBody>
          <a:bodyPr/>
          <a:lstStyle/>
          <a:p>
            <a:fld id="{7FACFBAA-4F33-4BF6-B348-50D59E4A3B0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F5B18-9B20-869C-1978-474877D32F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9D8020-DBB8-DCAE-C02F-94E5D27D51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C31847-545E-85F8-122F-1C3A63507D63}"/>
              </a:ext>
            </a:extLst>
          </p:cNvPr>
          <p:cNvSpPr>
            <a:spLocks noGrp="1"/>
          </p:cNvSpPr>
          <p:nvPr>
            <p:ph type="body" idx="1"/>
          </p:nvPr>
        </p:nvSpPr>
        <p:spPr/>
        <p:txBody>
          <a:bodyPr/>
          <a:lstStyle/>
          <a:p>
            <a:r>
              <a:rPr lang="zh-CN" altLang="en-US" dirty="0"/>
              <a:t>在模态表示块中</a:t>
            </a:r>
            <a:r>
              <a:rPr lang="en-US" altLang="zh-CN" dirty="0"/>
              <a:t>MN</a:t>
            </a:r>
            <a:r>
              <a:rPr lang="zh-CN" altLang="en-US" dirty="0"/>
              <a:t>进一步提取两个模态之间的一致信息。 </a:t>
            </a:r>
            <a:r>
              <a:rPr lang="en-US" altLang="zh-CN" dirty="0"/>
              <a:t>W</a:t>
            </a:r>
            <a:r>
              <a:rPr lang="zh-CN" altLang="en-US" dirty="0"/>
              <a:t>是由各个部分线性映射得到的。通过这一步，每个模态都得到了学习模态字典对其进行补充道模态之间的相似信息，从而消除了模态之间的差异。</a:t>
            </a:r>
          </a:p>
        </p:txBody>
      </p:sp>
      <p:sp>
        <p:nvSpPr>
          <p:cNvPr id="4" name="灯片编号占位符 3">
            <a:extLst>
              <a:ext uri="{FF2B5EF4-FFF2-40B4-BE49-F238E27FC236}">
                <a16:creationId xmlns:a16="http://schemas.microsoft.com/office/drawing/2014/main" id="{7520F00F-2FF9-11B8-3C13-C7EFB89AAB2B}"/>
              </a:ext>
            </a:extLst>
          </p:cNvPr>
          <p:cNvSpPr>
            <a:spLocks noGrp="1"/>
          </p:cNvSpPr>
          <p:nvPr>
            <p:ph type="sldNum" sz="quarter" idx="10"/>
          </p:nvPr>
        </p:nvSpPr>
        <p:spPr/>
        <p:txBody>
          <a:bodyPr/>
          <a:lstStyle/>
          <a:p>
            <a:fld id="{7FACFBAA-4F33-4BF6-B348-50D59E4A3B07}" type="slidenum">
              <a:rPr lang="zh-CN" altLang="en-US" smtClean="0"/>
              <a:t>10</a:t>
            </a:fld>
            <a:endParaRPr lang="zh-CN" altLang="en-US"/>
          </a:p>
        </p:txBody>
      </p:sp>
    </p:spTree>
    <p:extLst>
      <p:ext uri="{BB962C8B-B14F-4D97-AF65-F5344CB8AC3E}">
        <p14:creationId xmlns:p14="http://schemas.microsoft.com/office/powerpoint/2010/main" val="310515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116C-5B7B-D99E-3FBA-9DB7481240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E9217C-BF07-ADF4-80F4-F4DCA4627A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6AE5D4-C1B5-EF92-5FA6-090F1B797F2D}"/>
              </a:ext>
            </a:extLst>
          </p:cNvPr>
          <p:cNvSpPr>
            <a:spLocks noGrp="1"/>
          </p:cNvSpPr>
          <p:nvPr>
            <p:ph type="body" idx="1"/>
          </p:nvPr>
        </p:nvSpPr>
        <p:spPr/>
        <p:txBody>
          <a:bodyPr/>
          <a:lstStyle/>
          <a:p>
            <a:r>
              <a:rPr lang="zh-CN" altLang="en-US" dirty="0"/>
              <a:t>由第一个特征提取模块，提取到单独模态的独特特信息和模态的共享信息，所以由他来监督</a:t>
            </a:r>
            <a:r>
              <a:rPr lang="en-US" altLang="zh-CN" dirty="0"/>
              <a:t>D</a:t>
            </a:r>
            <a:r>
              <a:rPr lang="zh-CN" altLang="en-US" dirty="0"/>
              <a:t>的学习。</a:t>
            </a:r>
            <a:r>
              <a:rPr lang="zh-CN" altLang="en-US" b="0" i="0" dirty="0">
                <a:effectLst/>
                <a:latin typeface="-apple-system"/>
              </a:rPr>
              <a:t>减小红外和可见光图像特征之间的模态差异</a:t>
            </a:r>
            <a:r>
              <a:rPr lang="zh-CN" altLang="en-US" dirty="0"/>
              <a:t>。为了确保生成的单模态和融合模态特征的一致性，基于以下的函数学习模态字典。在第一个损失函数执行之后，可能存在相似行很高但是相似很低的情况，因此引入</a:t>
            </a:r>
            <a:r>
              <a:rPr lang="en-US" altLang="zh-CN" dirty="0"/>
              <a:t>l1</a:t>
            </a:r>
            <a:r>
              <a:rPr lang="zh-CN" altLang="en-US" dirty="0"/>
              <a:t>范数函数。</a:t>
            </a:r>
          </a:p>
        </p:txBody>
      </p:sp>
      <p:sp>
        <p:nvSpPr>
          <p:cNvPr id="4" name="灯片编号占位符 3">
            <a:extLst>
              <a:ext uri="{FF2B5EF4-FFF2-40B4-BE49-F238E27FC236}">
                <a16:creationId xmlns:a16="http://schemas.microsoft.com/office/drawing/2014/main" id="{A42F2A5B-AD5E-C40E-E806-975738809FF4}"/>
              </a:ext>
            </a:extLst>
          </p:cNvPr>
          <p:cNvSpPr>
            <a:spLocks noGrp="1"/>
          </p:cNvSpPr>
          <p:nvPr>
            <p:ph type="sldNum" sz="quarter" idx="10"/>
          </p:nvPr>
        </p:nvSpPr>
        <p:spPr/>
        <p:txBody>
          <a:bodyPr/>
          <a:lstStyle/>
          <a:p>
            <a:fld id="{7FACFBAA-4F33-4BF6-B348-50D59E4A3B07}" type="slidenum">
              <a:rPr lang="zh-CN" altLang="en-US" smtClean="0"/>
              <a:t>11</a:t>
            </a:fld>
            <a:endParaRPr lang="zh-CN" altLang="en-US"/>
          </a:p>
        </p:txBody>
      </p:sp>
    </p:spTree>
    <p:extLst>
      <p:ext uri="{BB962C8B-B14F-4D97-AF65-F5344CB8AC3E}">
        <p14:creationId xmlns:p14="http://schemas.microsoft.com/office/powerpoint/2010/main" val="611958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4E824-70B8-877B-CAA6-282E8216BC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6CD955-B10C-2B4C-8116-4B94D437FF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D1ACFA-D18B-AFB8-F9A8-9DC25B2005DD}"/>
              </a:ext>
            </a:extLst>
          </p:cNvPr>
          <p:cNvSpPr>
            <a:spLocks noGrp="1"/>
          </p:cNvSpPr>
          <p:nvPr>
            <p:ph type="body" idx="1"/>
          </p:nvPr>
        </p:nvSpPr>
        <p:spPr/>
        <p:txBody>
          <a:bodyPr/>
          <a:lstStyle/>
          <a:p>
            <a:r>
              <a:rPr lang="zh-CN" altLang="en-US" b="0" i="0" dirty="0">
                <a:effectLst/>
                <a:latin typeface="-apple-system"/>
              </a:rPr>
              <a:t>在不同的特征图的通道层面 进行感知区域的划分。首先是在参考特征若干个就是从左到右，因为每个特征图事件可能会有几个像素的位移也需要对齐，所以偏移特征图的块儿要大于参考特征图，从上到下然后以参考特征图的对应的位置为中心向外扩展几个像素，找到对应的块。</a:t>
            </a:r>
            <a:endParaRPr lang="zh-CN" altLang="en-US" dirty="0"/>
          </a:p>
        </p:txBody>
      </p:sp>
      <p:sp>
        <p:nvSpPr>
          <p:cNvPr id="4" name="灯片编号占位符 3">
            <a:extLst>
              <a:ext uri="{FF2B5EF4-FFF2-40B4-BE49-F238E27FC236}">
                <a16:creationId xmlns:a16="http://schemas.microsoft.com/office/drawing/2014/main" id="{0E283914-29DA-B045-9EBE-5EDE78E457D0}"/>
              </a:ext>
            </a:extLst>
          </p:cNvPr>
          <p:cNvSpPr>
            <a:spLocks noGrp="1"/>
          </p:cNvSpPr>
          <p:nvPr>
            <p:ph type="sldNum" sz="quarter" idx="10"/>
          </p:nvPr>
        </p:nvSpPr>
        <p:spPr/>
        <p:txBody>
          <a:bodyPr/>
          <a:lstStyle/>
          <a:p>
            <a:fld id="{7FACFBAA-4F33-4BF6-B348-50D59E4A3B07}" type="slidenum">
              <a:rPr lang="zh-CN" altLang="en-US" smtClean="0"/>
              <a:t>12</a:t>
            </a:fld>
            <a:endParaRPr lang="zh-CN" altLang="en-US"/>
          </a:p>
        </p:txBody>
      </p:sp>
    </p:spTree>
    <p:extLst>
      <p:ext uri="{BB962C8B-B14F-4D97-AF65-F5344CB8AC3E}">
        <p14:creationId xmlns:p14="http://schemas.microsoft.com/office/powerpoint/2010/main" val="77567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FFD9A-D8D1-04FA-6ACA-A30479E5F2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00E9A3-E62B-038E-9225-651E144D41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E8F3F7-DC50-9F80-3894-F03454393A9D}"/>
              </a:ext>
            </a:extLst>
          </p:cNvPr>
          <p:cNvSpPr>
            <a:spLocks noGrp="1"/>
          </p:cNvSpPr>
          <p:nvPr>
            <p:ph type="body" idx="1"/>
          </p:nvPr>
        </p:nvSpPr>
        <p:spPr/>
        <p:txBody>
          <a:bodyPr/>
          <a:lstStyle/>
          <a:p>
            <a:r>
              <a:rPr lang="zh-CN" altLang="en-US" b="0" i="0" dirty="0">
                <a:effectLst/>
                <a:latin typeface="-apple-system"/>
              </a:rPr>
              <a:t>其中为了特征交互。通过各个块的</a:t>
            </a:r>
            <a:r>
              <a:rPr lang="en-US" altLang="zh-CN" b="0" i="0" dirty="0">
                <a:effectLst/>
                <a:latin typeface="-apple-system"/>
              </a:rPr>
              <a:t>Q</a:t>
            </a:r>
            <a:r>
              <a:rPr lang="zh-CN" altLang="en-US" b="0" i="0" dirty="0">
                <a:effectLst/>
                <a:latin typeface="-apple-system"/>
              </a:rPr>
              <a:t>值进行进一步的线性映射，映射成</a:t>
            </a:r>
            <a:r>
              <a:rPr lang="en-US" altLang="zh-CN" b="0" i="0" dirty="0">
                <a:effectLst/>
                <a:latin typeface="-apple-system"/>
              </a:rPr>
              <a:t>K</a:t>
            </a:r>
            <a:r>
              <a:rPr lang="zh-CN" altLang="en-US" b="0" i="0" dirty="0">
                <a:effectLst/>
                <a:latin typeface="-apple-system"/>
              </a:rPr>
              <a:t>和</a:t>
            </a:r>
            <a:r>
              <a:rPr lang="en-US" altLang="zh-CN" b="0" i="0" dirty="0">
                <a:effectLst/>
                <a:latin typeface="-apple-system"/>
              </a:rPr>
              <a:t>v</a:t>
            </a:r>
            <a:r>
              <a:rPr lang="zh-CN" altLang="en-US" b="0" i="0" dirty="0">
                <a:effectLst/>
                <a:latin typeface="-apple-system"/>
              </a:rPr>
              <a:t>值。</a:t>
            </a:r>
            <a:endParaRPr lang="zh-CN" altLang="en-US" dirty="0"/>
          </a:p>
        </p:txBody>
      </p:sp>
      <p:sp>
        <p:nvSpPr>
          <p:cNvPr id="4" name="灯片编号占位符 3">
            <a:extLst>
              <a:ext uri="{FF2B5EF4-FFF2-40B4-BE49-F238E27FC236}">
                <a16:creationId xmlns:a16="http://schemas.microsoft.com/office/drawing/2014/main" id="{CE861C02-B747-707C-DE75-40EB7CB6D540}"/>
              </a:ext>
            </a:extLst>
          </p:cNvPr>
          <p:cNvSpPr>
            <a:spLocks noGrp="1"/>
          </p:cNvSpPr>
          <p:nvPr>
            <p:ph type="sldNum" sz="quarter" idx="10"/>
          </p:nvPr>
        </p:nvSpPr>
        <p:spPr/>
        <p:txBody>
          <a:bodyPr/>
          <a:lstStyle/>
          <a:p>
            <a:fld id="{7FACFBAA-4F33-4BF6-B348-50D59E4A3B07}" type="slidenum">
              <a:rPr lang="zh-CN" altLang="en-US" smtClean="0"/>
              <a:t>13</a:t>
            </a:fld>
            <a:endParaRPr lang="zh-CN" altLang="en-US"/>
          </a:p>
        </p:txBody>
      </p:sp>
    </p:spTree>
    <p:extLst>
      <p:ext uri="{BB962C8B-B14F-4D97-AF65-F5344CB8AC3E}">
        <p14:creationId xmlns:p14="http://schemas.microsoft.com/office/powerpoint/2010/main" val="2409127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19EA-9175-AA20-FD62-388787730E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3889F1-265A-4DE2-52A4-F77771F933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D080EC-0B5C-A653-B2CF-2E1B233115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10AF54-A8ED-48DA-5B46-4F28F836D96F}"/>
              </a:ext>
            </a:extLst>
          </p:cNvPr>
          <p:cNvSpPr>
            <a:spLocks noGrp="1"/>
          </p:cNvSpPr>
          <p:nvPr>
            <p:ph type="sldNum" sz="quarter" idx="10"/>
          </p:nvPr>
        </p:nvSpPr>
        <p:spPr/>
        <p:txBody>
          <a:bodyPr/>
          <a:lstStyle/>
          <a:p>
            <a:fld id="{7FACFBAA-4F33-4BF6-B348-50D59E4A3B07}" type="slidenum">
              <a:rPr lang="zh-CN" altLang="en-US" smtClean="0"/>
              <a:t>14</a:t>
            </a:fld>
            <a:endParaRPr lang="zh-CN" altLang="en-US"/>
          </a:p>
        </p:txBody>
      </p:sp>
    </p:spTree>
    <p:extLst>
      <p:ext uri="{BB962C8B-B14F-4D97-AF65-F5344CB8AC3E}">
        <p14:creationId xmlns:p14="http://schemas.microsoft.com/office/powerpoint/2010/main" val="3047986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CA41C-2144-4627-B13A-B216B56D5D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38E4A1-F296-F400-D823-BBCC665BBF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8186C1-F1EA-CC94-4904-5C00CE249256}"/>
              </a:ext>
            </a:extLst>
          </p:cNvPr>
          <p:cNvSpPr>
            <a:spLocks noGrp="1"/>
          </p:cNvSpPr>
          <p:nvPr>
            <p:ph type="body" idx="1"/>
          </p:nvPr>
        </p:nvSpPr>
        <p:spPr/>
        <p:txBody>
          <a:bodyPr/>
          <a:lstStyle/>
          <a:p>
            <a:r>
              <a:rPr lang="zh-CN" altLang="en-US" dirty="0"/>
              <a:t>特征对齐感知矩阵，在第</a:t>
            </a:r>
            <a:r>
              <a:rPr lang="en-US" altLang="zh-CN" dirty="0"/>
              <a:t>n</a:t>
            </a:r>
            <a:r>
              <a:rPr lang="zh-CN" altLang="en-US" dirty="0"/>
              <a:t>个小图中第</a:t>
            </a:r>
            <a:r>
              <a:rPr lang="en-US" altLang="zh-CN" dirty="0"/>
              <a:t>r</a:t>
            </a:r>
            <a:r>
              <a:rPr lang="zh-CN" altLang="en-US" dirty="0"/>
              <a:t>个</a:t>
            </a:r>
            <a:r>
              <a:rPr lang="en-US" altLang="zh-CN" dirty="0"/>
              <a:t>patch</a:t>
            </a:r>
            <a:r>
              <a:rPr lang="zh-CN" altLang="en-US" dirty="0"/>
              <a:t>和</a:t>
            </a:r>
            <a:r>
              <a:rPr lang="en-US" altLang="zh-CN" dirty="0" err="1"/>
              <a:t>ir</a:t>
            </a:r>
            <a:r>
              <a:rPr lang="zh-CN" altLang="en-US" dirty="0"/>
              <a:t>特征图进行对齐，对于红外的特征图，先对其在特征图的空间进行</a:t>
            </a:r>
            <a:r>
              <a:rPr lang="en-US" altLang="zh-CN" dirty="0"/>
              <a:t>N</a:t>
            </a:r>
            <a:r>
              <a:rPr lang="zh-CN" altLang="en-US" dirty="0"/>
              <a:t>个</a:t>
            </a:r>
            <a:r>
              <a:rPr lang="en-US" altLang="zh-CN" dirty="0"/>
              <a:t>patches</a:t>
            </a:r>
            <a:r>
              <a:rPr lang="zh-CN" altLang="en-US" dirty="0"/>
              <a:t>的区域划分</a:t>
            </a:r>
            <a:r>
              <a:rPr lang="en-US" altLang="zh-CN" dirty="0"/>
              <a:t>,</a:t>
            </a:r>
            <a:r>
              <a:rPr lang="zh-CN" altLang="en-US" dirty="0"/>
              <a:t>所以他此时的形状是</a:t>
            </a:r>
            <a:r>
              <a:rPr lang="en-US" altLang="zh-CN" dirty="0"/>
              <a:t>,</a:t>
            </a:r>
            <a:r>
              <a:rPr lang="zh-CN" altLang="en-US" dirty="0"/>
              <a:t>在进行对齐的时候和对齐感知距离相乘时，大块寻找小块所匹配的地方寻找到之后就可以把大块周围的像素进行剔除所以他最后生成的特征图的形状是。</a:t>
            </a:r>
          </a:p>
        </p:txBody>
      </p:sp>
      <p:sp>
        <p:nvSpPr>
          <p:cNvPr id="4" name="灯片编号占位符 3">
            <a:extLst>
              <a:ext uri="{FF2B5EF4-FFF2-40B4-BE49-F238E27FC236}">
                <a16:creationId xmlns:a16="http://schemas.microsoft.com/office/drawing/2014/main" id="{D0B95D5F-B799-683C-B475-AA84ADBCAC6D}"/>
              </a:ext>
            </a:extLst>
          </p:cNvPr>
          <p:cNvSpPr>
            <a:spLocks noGrp="1"/>
          </p:cNvSpPr>
          <p:nvPr>
            <p:ph type="sldNum" sz="quarter" idx="10"/>
          </p:nvPr>
        </p:nvSpPr>
        <p:spPr/>
        <p:txBody>
          <a:bodyPr/>
          <a:lstStyle/>
          <a:p>
            <a:fld id="{7FACFBAA-4F33-4BF6-B348-50D59E4A3B07}" type="slidenum">
              <a:rPr lang="zh-CN" altLang="en-US" smtClean="0"/>
              <a:t>15</a:t>
            </a:fld>
            <a:endParaRPr lang="zh-CN" altLang="en-US"/>
          </a:p>
        </p:txBody>
      </p:sp>
    </p:spTree>
    <p:extLst>
      <p:ext uri="{BB962C8B-B14F-4D97-AF65-F5344CB8AC3E}">
        <p14:creationId xmlns:p14="http://schemas.microsoft.com/office/powerpoint/2010/main" val="266551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3AC-DD08-E7A2-7049-31D6C1A8E4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0A7841-720F-48BE-B0CA-DA24143668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91918D-167B-99F6-6E4F-F5CE8CF6315E}"/>
              </a:ext>
            </a:extLst>
          </p:cNvPr>
          <p:cNvSpPr>
            <a:spLocks noGrp="1"/>
          </p:cNvSpPr>
          <p:nvPr>
            <p:ph type="body" idx="1"/>
          </p:nvPr>
        </p:nvSpPr>
        <p:spPr/>
        <p:txBody>
          <a:bodyPr/>
          <a:lstStyle/>
          <a:p>
            <a:r>
              <a:rPr lang="zh-CN" altLang="en-US" b="0" i="0" dirty="0">
                <a:effectLst/>
                <a:latin typeface="-apple-system"/>
              </a:rPr>
              <a:t>对于特征跨模态对齐感知模块的训练中的初始</a:t>
            </a:r>
            <a:r>
              <a:rPr lang="en-US" altLang="zh-CN" b="0" i="0" dirty="0">
                <a:effectLst/>
                <a:latin typeface="-apple-system"/>
              </a:rPr>
              <a:t>160</a:t>
            </a:r>
            <a:r>
              <a:rPr lang="zh-CN" altLang="en-US" b="0" i="0" dirty="0">
                <a:effectLst/>
                <a:latin typeface="-apple-system"/>
              </a:rPr>
              <a:t>个时期，实施预热策略，其中学习速率从较低值逐渐增加到目标学习速率</a:t>
            </a:r>
            <a:r>
              <a:rPr lang="en-US" altLang="zh-CN" b="0" i="0" dirty="0">
                <a:effectLst/>
                <a:latin typeface="-apple-system"/>
              </a:rPr>
              <a:t>10 - 3</a:t>
            </a:r>
            <a:r>
              <a:rPr lang="zh-CN" altLang="en-US" b="0" i="0" dirty="0">
                <a:effectLst/>
                <a:latin typeface="-apple-system"/>
              </a:rPr>
              <a:t>。这种策略通过在模型仍处于高度不稳定状态的早期阶段防止大的梯度更新来帮助稳定训练，从而确保更平滑的收敛并降低发散的风险。</a:t>
            </a:r>
            <a:endParaRPr lang="zh-CN" altLang="en-US" dirty="0"/>
          </a:p>
        </p:txBody>
      </p:sp>
      <p:sp>
        <p:nvSpPr>
          <p:cNvPr id="4" name="灯片编号占位符 3">
            <a:extLst>
              <a:ext uri="{FF2B5EF4-FFF2-40B4-BE49-F238E27FC236}">
                <a16:creationId xmlns:a16="http://schemas.microsoft.com/office/drawing/2014/main" id="{12768B23-1D02-45B4-C5D8-2F7C7113AF49}"/>
              </a:ext>
            </a:extLst>
          </p:cNvPr>
          <p:cNvSpPr>
            <a:spLocks noGrp="1"/>
          </p:cNvSpPr>
          <p:nvPr>
            <p:ph type="sldNum" sz="quarter" idx="10"/>
          </p:nvPr>
        </p:nvSpPr>
        <p:spPr/>
        <p:txBody>
          <a:bodyPr/>
          <a:lstStyle/>
          <a:p>
            <a:fld id="{7FACFBAA-4F33-4BF6-B348-50D59E4A3B07}" type="slidenum">
              <a:rPr lang="zh-CN" altLang="en-US" smtClean="0"/>
              <a:t>16</a:t>
            </a:fld>
            <a:endParaRPr lang="zh-CN" altLang="en-US"/>
          </a:p>
        </p:txBody>
      </p:sp>
    </p:spTree>
    <p:extLst>
      <p:ext uri="{BB962C8B-B14F-4D97-AF65-F5344CB8AC3E}">
        <p14:creationId xmlns:p14="http://schemas.microsoft.com/office/powerpoint/2010/main" val="3391321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78F3-19E9-4188-E57A-EBEB1F0D70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BE4DE4-4C43-1F85-E389-AA46E2E262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A9597B-9ED6-CEBF-622A-31017D8AE124}"/>
              </a:ext>
            </a:extLst>
          </p:cNvPr>
          <p:cNvSpPr>
            <a:spLocks noGrp="1"/>
          </p:cNvSpPr>
          <p:nvPr>
            <p:ph type="body" idx="1"/>
          </p:nvPr>
        </p:nvSpPr>
        <p:spPr/>
        <p:txBody>
          <a:bodyPr/>
          <a:lstStyle/>
          <a:p>
            <a:r>
              <a:rPr lang="zh-CN" altLang="en-US" b="0" i="0" dirty="0">
                <a:effectLst/>
                <a:latin typeface="-apple-system"/>
              </a:rPr>
              <a:t>伪影减少</a:t>
            </a:r>
            <a:endParaRPr lang="zh-CN" altLang="en-US" dirty="0"/>
          </a:p>
        </p:txBody>
      </p:sp>
      <p:sp>
        <p:nvSpPr>
          <p:cNvPr id="4" name="灯片编号占位符 3">
            <a:extLst>
              <a:ext uri="{FF2B5EF4-FFF2-40B4-BE49-F238E27FC236}">
                <a16:creationId xmlns:a16="http://schemas.microsoft.com/office/drawing/2014/main" id="{69154E1A-C582-73A1-220D-C6768F2AA44A}"/>
              </a:ext>
            </a:extLst>
          </p:cNvPr>
          <p:cNvSpPr>
            <a:spLocks noGrp="1"/>
          </p:cNvSpPr>
          <p:nvPr>
            <p:ph type="sldNum" sz="quarter" idx="10"/>
          </p:nvPr>
        </p:nvSpPr>
        <p:spPr/>
        <p:txBody>
          <a:bodyPr/>
          <a:lstStyle/>
          <a:p>
            <a:fld id="{7FACFBAA-4F33-4BF6-B348-50D59E4A3B07}" type="slidenum">
              <a:rPr lang="zh-CN" altLang="en-US" smtClean="0"/>
              <a:t>17</a:t>
            </a:fld>
            <a:endParaRPr lang="zh-CN" altLang="en-US"/>
          </a:p>
        </p:txBody>
      </p:sp>
    </p:spTree>
    <p:extLst>
      <p:ext uri="{BB962C8B-B14F-4D97-AF65-F5344CB8AC3E}">
        <p14:creationId xmlns:p14="http://schemas.microsoft.com/office/powerpoint/2010/main" val="3232520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CC290-FBBA-96AF-FB92-6818E14C94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A8F8B2-1977-F9FB-D684-E66B0A024F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C00DEF-DA95-27BA-42FB-1DB6CEC5CC0B}"/>
              </a:ext>
            </a:extLst>
          </p:cNvPr>
          <p:cNvSpPr>
            <a:spLocks noGrp="1"/>
          </p:cNvSpPr>
          <p:nvPr>
            <p:ph type="body" idx="1"/>
          </p:nvPr>
        </p:nvSpPr>
        <p:spPr/>
        <p:txBody>
          <a:bodyPr/>
          <a:lstStyle/>
          <a:p>
            <a:r>
              <a:rPr lang="zh-CN" altLang="en-US" b="0" i="0" dirty="0">
                <a:effectLst/>
                <a:latin typeface="-apple-system"/>
              </a:rPr>
              <a:t>效果最好，稳定性最好</a:t>
            </a:r>
            <a:endParaRPr lang="zh-CN" altLang="en-US" dirty="0"/>
          </a:p>
        </p:txBody>
      </p:sp>
      <p:sp>
        <p:nvSpPr>
          <p:cNvPr id="4" name="灯片编号占位符 3">
            <a:extLst>
              <a:ext uri="{FF2B5EF4-FFF2-40B4-BE49-F238E27FC236}">
                <a16:creationId xmlns:a16="http://schemas.microsoft.com/office/drawing/2014/main" id="{E64400F4-DD01-1E9C-94F2-2419259BE774}"/>
              </a:ext>
            </a:extLst>
          </p:cNvPr>
          <p:cNvSpPr>
            <a:spLocks noGrp="1"/>
          </p:cNvSpPr>
          <p:nvPr>
            <p:ph type="sldNum" sz="quarter" idx="10"/>
          </p:nvPr>
        </p:nvSpPr>
        <p:spPr/>
        <p:txBody>
          <a:bodyPr/>
          <a:lstStyle/>
          <a:p>
            <a:fld id="{7FACFBAA-4F33-4BF6-B348-50D59E4A3B07}" type="slidenum">
              <a:rPr lang="zh-CN" altLang="en-US" smtClean="0"/>
              <a:t>18</a:t>
            </a:fld>
            <a:endParaRPr lang="zh-CN" altLang="en-US"/>
          </a:p>
        </p:txBody>
      </p:sp>
    </p:spTree>
    <p:extLst>
      <p:ext uri="{BB962C8B-B14F-4D97-AF65-F5344CB8AC3E}">
        <p14:creationId xmlns:p14="http://schemas.microsoft.com/office/powerpoint/2010/main" val="63853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4F295-6A92-7637-18EF-0BEF2155D6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2CEF05-BD42-7F45-EAB9-020C8DF9B4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93E063-B4E9-29C6-7AF4-206A30E1422A}"/>
              </a:ext>
            </a:extLst>
          </p:cNvPr>
          <p:cNvSpPr>
            <a:spLocks noGrp="1"/>
          </p:cNvSpPr>
          <p:nvPr>
            <p:ph type="body" idx="1"/>
          </p:nvPr>
        </p:nvSpPr>
        <p:spPr/>
        <p:txBody>
          <a:bodyPr/>
          <a:lstStyle/>
          <a:p>
            <a:r>
              <a:rPr lang="zh-CN" altLang="en-US" b="0" i="0" dirty="0">
                <a:effectLst/>
                <a:latin typeface="-apple-system"/>
              </a:rPr>
              <a:t>保持了原图细节，特征上的对齐表现出色</a:t>
            </a:r>
            <a:endParaRPr lang="zh-CN" altLang="en-US" dirty="0"/>
          </a:p>
        </p:txBody>
      </p:sp>
      <p:sp>
        <p:nvSpPr>
          <p:cNvPr id="4" name="灯片编号占位符 3">
            <a:extLst>
              <a:ext uri="{FF2B5EF4-FFF2-40B4-BE49-F238E27FC236}">
                <a16:creationId xmlns:a16="http://schemas.microsoft.com/office/drawing/2014/main" id="{23E3425B-B8C8-0A5D-A8CD-5412252F2718}"/>
              </a:ext>
            </a:extLst>
          </p:cNvPr>
          <p:cNvSpPr>
            <a:spLocks noGrp="1"/>
          </p:cNvSpPr>
          <p:nvPr>
            <p:ph type="sldNum" sz="quarter" idx="10"/>
          </p:nvPr>
        </p:nvSpPr>
        <p:spPr/>
        <p:txBody>
          <a:bodyPr/>
          <a:lstStyle/>
          <a:p>
            <a:fld id="{7FACFBAA-4F33-4BF6-B348-50D59E4A3B07}" type="slidenum">
              <a:rPr lang="zh-CN" altLang="en-US" smtClean="0"/>
              <a:t>19</a:t>
            </a:fld>
            <a:endParaRPr lang="zh-CN" altLang="en-US"/>
          </a:p>
        </p:txBody>
      </p:sp>
    </p:spTree>
    <p:extLst>
      <p:ext uri="{BB962C8B-B14F-4D97-AF65-F5344CB8AC3E}">
        <p14:creationId xmlns:p14="http://schemas.microsoft.com/office/powerpoint/2010/main" val="371977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作者硕博毕业于重庆大学，现在是昆明理工大学信息与自动化学院教书，研究方向是图像处理，计算机视觉和信息融合。这两年产出的论文还挺多的，</a:t>
            </a:r>
            <a:r>
              <a:rPr lang="en-US" altLang="zh-CN" dirty="0"/>
              <a:t>9</a:t>
            </a:r>
            <a:r>
              <a:rPr lang="zh-CN" altLang="en-US" dirty="0"/>
              <a:t>和</a:t>
            </a:r>
            <a:r>
              <a:rPr lang="en-US" altLang="zh-CN" dirty="0"/>
              <a:t>7</a:t>
            </a:r>
            <a:r>
              <a:rPr lang="zh-CN" altLang="en-US" dirty="0"/>
              <a:t>：</a:t>
            </a:r>
            <a:r>
              <a:rPr lang="en-US" altLang="zh-CN" dirty="0"/>
              <a:t>24</a:t>
            </a:r>
            <a:r>
              <a:rPr lang="zh-CN" altLang="en-US" dirty="0"/>
              <a:t>，</a:t>
            </a:r>
            <a:r>
              <a:rPr lang="en-US" altLang="zh-CN" dirty="0"/>
              <a:t>25.</a:t>
            </a:r>
            <a:r>
              <a:rPr lang="zh-CN" altLang="en-US" dirty="0"/>
              <a:t>今年的研究方向是，跨模态，泛化，图像匹配等。</a:t>
            </a:r>
            <a:endParaRPr lang="en-US" altLang="zh-CN" dirty="0"/>
          </a:p>
        </p:txBody>
      </p:sp>
      <p:sp>
        <p:nvSpPr>
          <p:cNvPr id="4" name="灯片编号占位符 3"/>
          <p:cNvSpPr>
            <a:spLocks noGrp="1"/>
          </p:cNvSpPr>
          <p:nvPr>
            <p:ph type="sldNum" sz="quarter" idx="10"/>
          </p:nvPr>
        </p:nvSpPr>
        <p:spPr/>
        <p:txBody>
          <a:bodyPr/>
          <a:lstStyle/>
          <a:p>
            <a:fld id="{7FACFBAA-4F33-4BF6-B348-50D59E4A3B0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02F3D-1906-94F5-95B0-D77A9C29AA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258EA-0F53-613A-EA43-2472C1B74B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1558B0-51C4-A6DC-8494-02465B57F0E0}"/>
              </a:ext>
            </a:extLst>
          </p:cNvPr>
          <p:cNvSpPr>
            <a:spLocks noGrp="1"/>
          </p:cNvSpPr>
          <p:nvPr>
            <p:ph type="body" idx="1"/>
          </p:nvPr>
        </p:nvSpPr>
        <p:spPr/>
        <p:txBody>
          <a:bodyPr/>
          <a:lstStyle/>
          <a:p>
            <a:r>
              <a:rPr lang="zh-CN" altLang="en-US" b="0" i="0" dirty="0">
                <a:effectLst/>
                <a:latin typeface="-apple-system"/>
              </a:rPr>
              <a:t>保持了原图细节，特征上的对齐表现出色</a:t>
            </a:r>
            <a:endParaRPr lang="zh-CN" altLang="en-US" dirty="0"/>
          </a:p>
        </p:txBody>
      </p:sp>
      <p:sp>
        <p:nvSpPr>
          <p:cNvPr id="4" name="灯片编号占位符 3">
            <a:extLst>
              <a:ext uri="{FF2B5EF4-FFF2-40B4-BE49-F238E27FC236}">
                <a16:creationId xmlns:a16="http://schemas.microsoft.com/office/drawing/2014/main" id="{622725CD-AB46-04F4-E5A8-805C2977BAFB}"/>
              </a:ext>
            </a:extLst>
          </p:cNvPr>
          <p:cNvSpPr>
            <a:spLocks noGrp="1"/>
          </p:cNvSpPr>
          <p:nvPr>
            <p:ph type="sldNum" sz="quarter" idx="10"/>
          </p:nvPr>
        </p:nvSpPr>
        <p:spPr/>
        <p:txBody>
          <a:bodyPr/>
          <a:lstStyle/>
          <a:p>
            <a:fld id="{7FACFBAA-4F33-4BF6-B348-50D59E4A3B07}" type="slidenum">
              <a:rPr lang="zh-CN" altLang="en-US" smtClean="0"/>
              <a:t>20</a:t>
            </a:fld>
            <a:endParaRPr lang="zh-CN" altLang="en-US"/>
          </a:p>
        </p:txBody>
      </p:sp>
    </p:spTree>
    <p:extLst>
      <p:ext uri="{BB962C8B-B14F-4D97-AF65-F5344CB8AC3E}">
        <p14:creationId xmlns:p14="http://schemas.microsoft.com/office/powerpoint/2010/main" val="317257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AF4DD-B56F-3D84-6CFE-3DC6B453DA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09A2BC-6CB7-94D9-BD83-045008544F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24884E-189B-DCBF-A0C8-319B17A530C9}"/>
              </a:ext>
            </a:extLst>
          </p:cNvPr>
          <p:cNvSpPr>
            <a:spLocks noGrp="1"/>
          </p:cNvSpPr>
          <p:nvPr>
            <p:ph type="body" idx="1"/>
          </p:nvPr>
        </p:nvSpPr>
        <p:spPr/>
        <p:txBody>
          <a:bodyPr/>
          <a:lstStyle/>
          <a:p>
            <a:r>
              <a:rPr lang="zh-CN" altLang="en-US" b="0" i="0" dirty="0">
                <a:effectLst/>
                <a:latin typeface="-apple-system"/>
              </a:rPr>
              <a:t>保持了原图细节，特征上的对齐表现出色</a:t>
            </a:r>
            <a:endParaRPr lang="zh-CN" altLang="en-US" dirty="0"/>
          </a:p>
        </p:txBody>
      </p:sp>
      <p:sp>
        <p:nvSpPr>
          <p:cNvPr id="4" name="灯片编号占位符 3">
            <a:extLst>
              <a:ext uri="{FF2B5EF4-FFF2-40B4-BE49-F238E27FC236}">
                <a16:creationId xmlns:a16="http://schemas.microsoft.com/office/drawing/2014/main" id="{113A0E27-E63E-A256-3D50-30BF441DC2FD}"/>
              </a:ext>
            </a:extLst>
          </p:cNvPr>
          <p:cNvSpPr>
            <a:spLocks noGrp="1"/>
          </p:cNvSpPr>
          <p:nvPr>
            <p:ph type="sldNum" sz="quarter" idx="10"/>
          </p:nvPr>
        </p:nvSpPr>
        <p:spPr/>
        <p:txBody>
          <a:bodyPr/>
          <a:lstStyle/>
          <a:p>
            <a:fld id="{7FACFBAA-4F33-4BF6-B348-50D59E4A3B07}" type="slidenum">
              <a:rPr lang="zh-CN" altLang="en-US" smtClean="0"/>
              <a:t>21</a:t>
            </a:fld>
            <a:endParaRPr lang="zh-CN" altLang="en-US"/>
          </a:p>
        </p:txBody>
      </p:sp>
    </p:spTree>
    <p:extLst>
      <p:ext uri="{BB962C8B-B14F-4D97-AF65-F5344CB8AC3E}">
        <p14:creationId xmlns:p14="http://schemas.microsoft.com/office/powerpoint/2010/main" val="3315629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89D9-8475-4F4B-CCF6-2D1831DF02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AF5D56-8361-F862-8797-9A2FBBAE7E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B25F92-E9B3-CBBF-99C8-24F9ABBF9CBB}"/>
              </a:ext>
            </a:extLst>
          </p:cNvPr>
          <p:cNvSpPr>
            <a:spLocks noGrp="1"/>
          </p:cNvSpPr>
          <p:nvPr>
            <p:ph type="body" idx="1"/>
          </p:nvPr>
        </p:nvSpPr>
        <p:spPr/>
        <p:txBody>
          <a:bodyPr/>
          <a:lstStyle/>
          <a:p>
            <a:r>
              <a:rPr lang="zh-CN" altLang="en-US" b="0" i="0" dirty="0">
                <a:effectLst/>
                <a:latin typeface="-apple-system"/>
              </a:rPr>
              <a:t>保持了原图细节，特征上的对齐表现出色</a:t>
            </a:r>
            <a:endParaRPr lang="zh-CN" altLang="en-US" dirty="0"/>
          </a:p>
        </p:txBody>
      </p:sp>
      <p:sp>
        <p:nvSpPr>
          <p:cNvPr id="4" name="灯片编号占位符 3">
            <a:extLst>
              <a:ext uri="{FF2B5EF4-FFF2-40B4-BE49-F238E27FC236}">
                <a16:creationId xmlns:a16="http://schemas.microsoft.com/office/drawing/2014/main" id="{050CDB50-036D-C09A-DB65-59E60F896219}"/>
              </a:ext>
            </a:extLst>
          </p:cNvPr>
          <p:cNvSpPr>
            <a:spLocks noGrp="1"/>
          </p:cNvSpPr>
          <p:nvPr>
            <p:ph type="sldNum" sz="quarter" idx="10"/>
          </p:nvPr>
        </p:nvSpPr>
        <p:spPr/>
        <p:txBody>
          <a:bodyPr/>
          <a:lstStyle/>
          <a:p>
            <a:fld id="{7FACFBAA-4F33-4BF6-B348-50D59E4A3B07}" type="slidenum">
              <a:rPr lang="zh-CN" altLang="en-US" smtClean="0"/>
              <a:t>22</a:t>
            </a:fld>
            <a:endParaRPr lang="zh-CN" altLang="en-US"/>
          </a:p>
        </p:txBody>
      </p:sp>
    </p:spTree>
    <p:extLst>
      <p:ext uri="{BB962C8B-B14F-4D97-AF65-F5344CB8AC3E}">
        <p14:creationId xmlns:p14="http://schemas.microsoft.com/office/powerpoint/2010/main" val="1514855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92BC-00AA-4F7C-4BC4-C74293F651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C686CCC-4580-1A92-4BA1-8BD58E53F2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B33041-30D6-AD28-CBD4-744DB6A42311}"/>
              </a:ext>
            </a:extLst>
          </p:cNvPr>
          <p:cNvSpPr>
            <a:spLocks noGrp="1"/>
          </p:cNvSpPr>
          <p:nvPr>
            <p:ph type="body" idx="1"/>
          </p:nvPr>
        </p:nvSpPr>
        <p:spPr/>
        <p:txBody>
          <a:bodyPr/>
          <a:lstStyle/>
          <a:p>
            <a:r>
              <a:rPr lang="zh-CN" altLang="en-US" b="0" i="0" dirty="0">
                <a:effectLst/>
                <a:latin typeface="-apple-system"/>
              </a:rPr>
              <a:t>保持了原图细节，特征上的对齐表现出色</a:t>
            </a:r>
            <a:endParaRPr lang="zh-CN" altLang="en-US" dirty="0"/>
          </a:p>
        </p:txBody>
      </p:sp>
      <p:sp>
        <p:nvSpPr>
          <p:cNvPr id="4" name="灯片编号占位符 3">
            <a:extLst>
              <a:ext uri="{FF2B5EF4-FFF2-40B4-BE49-F238E27FC236}">
                <a16:creationId xmlns:a16="http://schemas.microsoft.com/office/drawing/2014/main" id="{62855708-9EA2-CDAF-DCB9-C734C808FBA8}"/>
              </a:ext>
            </a:extLst>
          </p:cNvPr>
          <p:cNvSpPr>
            <a:spLocks noGrp="1"/>
          </p:cNvSpPr>
          <p:nvPr>
            <p:ph type="sldNum" sz="quarter" idx="10"/>
          </p:nvPr>
        </p:nvSpPr>
        <p:spPr/>
        <p:txBody>
          <a:bodyPr/>
          <a:lstStyle/>
          <a:p>
            <a:fld id="{7FACFBAA-4F33-4BF6-B348-50D59E4A3B07}" type="slidenum">
              <a:rPr lang="zh-CN" altLang="en-US" smtClean="0"/>
              <a:t>23</a:t>
            </a:fld>
            <a:endParaRPr lang="zh-CN" altLang="en-US"/>
          </a:p>
        </p:txBody>
      </p:sp>
    </p:spTree>
    <p:extLst>
      <p:ext uri="{BB962C8B-B14F-4D97-AF65-F5344CB8AC3E}">
        <p14:creationId xmlns:p14="http://schemas.microsoft.com/office/powerpoint/2010/main" val="235047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434E6-C9FC-FBF3-2485-A7C70ACED0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56AB7A-2890-AFCD-FE9A-2E3720E01B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187F9D2-0F50-A4EE-6E24-569D32D548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AD15629-9700-4314-FC9B-71344C92948A}"/>
              </a:ext>
            </a:extLst>
          </p:cNvPr>
          <p:cNvSpPr>
            <a:spLocks noGrp="1"/>
          </p:cNvSpPr>
          <p:nvPr>
            <p:ph type="sldNum" sz="quarter" idx="10"/>
          </p:nvPr>
        </p:nvSpPr>
        <p:spPr/>
        <p:txBody>
          <a:bodyPr/>
          <a:lstStyle/>
          <a:p>
            <a:fld id="{7FACFBAA-4F33-4BF6-B348-50D59E4A3B07}" type="slidenum">
              <a:rPr lang="zh-CN" altLang="en-US" smtClean="0"/>
              <a:t>24</a:t>
            </a:fld>
            <a:endParaRPr lang="zh-CN" altLang="en-US"/>
          </a:p>
        </p:txBody>
      </p:sp>
    </p:spTree>
    <p:extLst>
      <p:ext uri="{BB962C8B-B14F-4D97-AF65-F5344CB8AC3E}">
        <p14:creationId xmlns:p14="http://schemas.microsoft.com/office/powerpoint/2010/main" val="1501530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61EF-0F30-6366-22E8-8CC43A1EE7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894EAB-BA29-81C1-B8A1-8B734C24B3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6139AB-029A-4DFD-231F-AEC19EC651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E715316-5ACB-4216-26C2-526FD99ABF04}"/>
              </a:ext>
            </a:extLst>
          </p:cNvPr>
          <p:cNvSpPr>
            <a:spLocks noGrp="1"/>
          </p:cNvSpPr>
          <p:nvPr>
            <p:ph type="sldNum" sz="quarter" idx="10"/>
          </p:nvPr>
        </p:nvSpPr>
        <p:spPr/>
        <p:txBody>
          <a:bodyPr/>
          <a:lstStyle/>
          <a:p>
            <a:fld id="{7FACFBAA-4F33-4BF6-B348-50D59E4A3B07}" type="slidenum">
              <a:rPr lang="zh-CN" altLang="en-US" smtClean="0"/>
              <a:t>25</a:t>
            </a:fld>
            <a:endParaRPr lang="zh-CN" altLang="en-US"/>
          </a:p>
        </p:txBody>
      </p:sp>
    </p:spTree>
    <p:extLst>
      <p:ext uri="{BB962C8B-B14F-4D97-AF65-F5344CB8AC3E}">
        <p14:creationId xmlns:p14="http://schemas.microsoft.com/office/powerpoint/2010/main" val="804228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C2C3-3042-D8BF-7890-6F7FBFA255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33A35D-C906-E290-6277-118EFD3D6C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D6132E-37BC-465A-0879-F98D41B85B3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6A27EA9-34A0-A533-C9E1-5E3FC201FF3D}"/>
              </a:ext>
            </a:extLst>
          </p:cNvPr>
          <p:cNvSpPr>
            <a:spLocks noGrp="1"/>
          </p:cNvSpPr>
          <p:nvPr>
            <p:ph type="sldNum" sz="quarter" idx="10"/>
          </p:nvPr>
        </p:nvSpPr>
        <p:spPr/>
        <p:txBody>
          <a:bodyPr/>
          <a:lstStyle/>
          <a:p>
            <a:fld id="{7FACFBAA-4F33-4BF6-B348-50D59E4A3B07}" type="slidenum">
              <a:rPr lang="zh-CN" altLang="en-US" smtClean="0"/>
              <a:t>26</a:t>
            </a:fld>
            <a:endParaRPr lang="zh-CN" altLang="en-US"/>
          </a:p>
        </p:txBody>
      </p:sp>
    </p:spTree>
    <p:extLst>
      <p:ext uri="{BB962C8B-B14F-4D97-AF65-F5344CB8AC3E}">
        <p14:creationId xmlns:p14="http://schemas.microsoft.com/office/powerpoint/2010/main" val="360306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对于红外可见光图像融合任务，有很多研究，但是这些融合方法基本都是基于一个假设：图像是严格配准的。然而现实中由于传感器或者其他原因，图像都是不完全配准的。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有两个方案一个是先对图像进行配准，再进行融合，但是两个任务独立训练，如果配准效果差，图像融合的效果也不会很好。</a:t>
            </a:r>
            <a:endParaRPr lang="en-US" altLang="zh-CN" dirty="0"/>
          </a:p>
          <a:p>
            <a:r>
              <a:rPr lang="zh-CN" altLang="en-US" dirty="0"/>
              <a:t>此外，配准时可能会进行浅层的特征提取，有特征对融合任务有很关键作用，但是在进行配准时被丢失了，这样两个任务协同性很差。</a:t>
            </a:r>
            <a:endParaRPr lang="en-US" altLang="zh-CN" dirty="0"/>
          </a:p>
          <a:p>
            <a:r>
              <a:rPr lang="zh-CN" altLang="en-US" dirty="0"/>
              <a:t>也有研究提出在</a:t>
            </a:r>
            <a:r>
              <a:rPr lang="zh-CN" altLang="en-US" sz="1200" dirty="0">
                <a:solidFill>
                  <a:schemeClr val="accent2">
                    <a:lumMod val="50000"/>
                  </a:schemeClr>
                </a:solidFill>
              </a:rPr>
              <a:t>配准训练时考虑融合任务，但是同样是两阶段任务，无法充分考虑融合任务，网络复杂度也较高。</a:t>
            </a:r>
            <a:endParaRPr lang="zh-CN" altLang="en-US" dirty="0"/>
          </a:p>
        </p:txBody>
      </p:sp>
      <p:sp>
        <p:nvSpPr>
          <p:cNvPr id="4" name="灯片编号占位符 3"/>
          <p:cNvSpPr>
            <a:spLocks noGrp="1"/>
          </p:cNvSpPr>
          <p:nvPr>
            <p:ph type="sldNum" sz="quarter" idx="10"/>
          </p:nvPr>
        </p:nvSpPr>
        <p:spPr/>
        <p:txBody>
          <a:bodyPr/>
          <a:lstStyle/>
          <a:p>
            <a:fld id="{7FACFBAA-4F33-4BF6-B348-50D59E4A3B0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EA70-FE8B-021F-B98C-4351949632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E4E29A-E384-9351-0188-B27162D863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AF3734-F918-E96C-F5AC-693A09F382E1}"/>
              </a:ext>
            </a:extLst>
          </p:cNvPr>
          <p:cNvSpPr>
            <a:spLocks noGrp="1"/>
          </p:cNvSpPr>
          <p:nvPr>
            <p:ph type="body" idx="1"/>
          </p:nvPr>
        </p:nvSpPr>
        <p:spPr/>
        <p:txBody>
          <a:bodyPr/>
          <a:lstStyle/>
          <a:p>
            <a:r>
              <a:rPr lang="zh-CN" altLang="en-US" dirty="0"/>
              <a:t>第二个方案就是将配准和融合当成一个任务，直接一次完成，但是，这个想法也面临很多挑战。</a:t>
            </a:r>
            <a:endParaRPr lang="en-US" altLang="zh-CN" dirty="0"/>
          </a:p>
          <a:p>
            <a:r>
              <a:rPr lang="zh-CN" altLang="en-US" dirty="0"/>
              <a:t>首先，</a:t>
            </a:r>
            <a:r>
              <a:rPr lang="zh-CN" altLang="en-US" b="0" i="0" dirty="0">
                <a:solidFill>
                  <a:srgbClr val="060607"/>
                </a:solidFill>
                <a:effectLst/>
                <a:latin typeface="-apple-system"/>
              </a:rPr>
              <a:t>像素级的配准要求我们只需要找到浅层的相似信息，例如纹理等，从图像的最基础层面提取浅层特征就可以了，特征级的融合则要求我们考虑不同模态的相似信息和互补信息，从这些图像中提炼出最具代表性和区分度的深层特征。这一点大家可能存在疑问，完全可以同时用一个编码器提取浅层和深层特征进行使用。</a:t>
            </a:r>
            <a:endParaRPr lang="en-US" altLang="zh-CN" b="0" i="0" dirty="0">
              <a:solidFill>
                <a:srgbClr val="060607"/>
              </a:solidFill>
              <a:effectLst/>
              <a:latin typeface="-apple-system"/>
            </a:endParaRPr>
          </a:p>
        </p:txBody>
      </p:sp>
      <p:sp>
        <p:nvSpPr>
          <p:cNvPr id="4" name="灯片编号占位符 3">
            <a:extLst>
              <a:ext uri="{FF2B5EF4-FFF2-40B4-BE49-F238E27FC236}">
                <a16:creationId xmlns:a16="http://schemas.microsoft.com/office/drawing/2014/main" id="{83EE88D3-978A-D15A-E1E3-1FC31A6F1955}"/>
              </a:ext>
            </a:extLst>
          </p:cNvPr>
          <p:cNvSpPr>
            <a:spLocks noGrp="1"/>
          </p:cNvSpPr>
          <p:nvPr>
            <p:ph type="sldNum" sz="quarter" idx="10"/>
          </p:nvPr>
        </p:nvSpPr>
        <p:spPr/>
        <p:txBody>
          <a:bodyPr/>
          <a:lstStyle/>
          <a:p>
            <a:fld id="{7FACFBAA-4F33-4BF6-B348-50D59E4A3B07}" type="slidenum">
              <a:rPr lang="zh-CN" altLang="en-US" smtClean="0"/>
              <a:t>4</a:t>
            </a:fld>
            <a:endParaRPr lang="zh-CN" altLang="en-US"/>
          </a:p>
        </p:txBody>
      </p:sp>
    </p:spTree>
    <p:extLst>
      <p:ext uri="{BB962C8B-B14F-4D97-AF65-F5344CB8AC3E}">
        <p14:creationId xmlns:p14="http://schemas.microsoft.com/office/powerpoint/2010/main" val="256283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88E03-1759-814F-EB34-A555234CB4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5348E8-F22B-78F5-4D27-BBB628372B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0FB6D5-3BED-A8C6-CBAE-E989FB63C635}"/>
              </a:ext>
            </a:extLst>
          </p:cNvPr>
          <p:cNvSpPr>
            <a:spLocks noGrp="1"/>
          </p:cNvSpPr>
          <p:nvPr>
            <p:ph type="body" idx="1"/>
          </p:nvPr>
        </p:nvSpPr>
        <p:spPr/>
        <p:txBody>
          <a:bodyPr/>
          <a:lstStyle/>
          <a:p>
            <a:r>
              <a:rPr lang="zh-CN" altLang="en-US" dirty="0"/>
              <a:t>其次，就是红外和可见光之间的模态差异大，可见光图像颜色空间丰富图像细节很多，而红外图像细节不多但是突出温度高达地方，针对这一问题，大部分研究是用神经网络从一个模态生成另一个模态的伪图像，利用这伪图像促进配准，例如利用伪红外图和红外图生成变换矩阵，应用到其他图片的配准，但是配准结果取决于生成的伪图像质量。还有一种方案是对比学习，但是在处理由混合的刚性非刚性形变引起的不容易对准，刚性形变就是图像进行变幻时形状大小不变，只改变位置和方向，如旋转，平移镜像，非刚性变换形状大小都可以变换。一般进行配准时需要先进性刚性变换整体对齐，在进行非刚性变形局部对齐。</a:t>
            </a:r>
            <a:endParaRPr lang="en-US" altLang="zh-CN" dirty="0"/>
          </a:p>
        </p:txBody>
      </p:sp>
      <p:sp>
        <p:nvSpPr>
          <p:cNvPr id="4" name="灯片编号占位符 3">
            <a:extLst>
              <a:ext uri="{FF2B5EF4-FFF2-40B4-BE49-F238E27FC236}">
                <a16:creationId xmlns:a16="http://schemas.microsoft.com/office/drawing/2014/main" id="{1EE929D7-8DC8-7A7C-78AC-A538B6292C8A}"/>
              </a:ext>
            </a:extLst>
          </p:cNvPr>
          <p:cNvSpPr>
            <a:spLocks noGrp="1"/>
          </p:cNvSpPr>
          <p:nvPr>
            <p:ph type="sldNum" sz="quarter" idx="10"/>
          </p:nvPr>
        </p:nvSpPr>
        <p:spPr/>
        <p:txBody>
          <a:bodyPr/>
          <a:lstStyle/>
          <a:p>
            <a:fld id="{7FACFBAA-4F33-4BF6-B348-50D59E4A3B07}" type="slidenum">
              <a:rPr lang="zh-CN" altLang="en-US" smtClean="0"/>
              <a:t>5</a:t>
            </a:fld>
            <a:endParaRPr lang="zh-CN" altLang="en-US"/>
          </a:p>
        </p:txBody>
      </p:sp>
    </p:spTree>
    <p:extLst>
      <p:ext uri="{BB962C8B-B14F-4D97-AF65-F5344CB8AC3E}">
        <p14:creationId xmlns:p14="http://schemas.microsoft.com/office/powerpoint/2010/main" val="2102262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针对以上问题，本论文创新点如下第一个念，第二个为了使得单个模态的图像学习两个模态之间的共享信息，使用可学习。。。。。。。。。第三点，是创建相关矩阵。。。。。实现配准。</a:t>
            </a:r>
          </a:p>
        </p:txBody>
      </p:sp>
      <p:sp>
        <p:nvSpPr>
          <p:cNvPr id="4" name="灯片编号占位符 3"/>
          <p:cNvSpPr>
            <a:spLocks noGrp="1"/>
          </p:cNvSpPr>
          <p:nvPr>
            <p:ph type="sldNum" sz="quarter" idx="10"/>
          </p:nvPr>
        </p:nvSpPr>
        <p:spPr/>
        <p:txBody>
          <a:bodyPr/>
          <a:lstStyle/>
          <a:p>
            <a:fld id="{7FACFBAA-4F33-4BF6-B348-50D59E4A3B0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本文的模型主要是有三个部分，第一个是</a:t>
            </a:r>
            <a:r>
              <a:rPr lang="zh-CN" altLang="en-US" b="0" i="0" dirty="0">
                <a:effectLst/>
                <a:latin typeface="-apple-system"/>
              </a:rPr>
              <a:t>从配准和未配准图像对中</a:t>
            </a:r>
            <a:r>
              <a:rPr lang="zh-CN" altLang="en-US" b="1" i="0" dirty="0">
                <a:effectLst/>
                <a:latin typeface="-apple-system"/>
              </a:rPr>
              <a:t>提取特征</a:t>
            </a:r>
            <a:r>
              <a:rPr lang="zh-CN" altLang="en-US" b="0" i="0" dirty="0">
                <a:effectLst/>
                <a:latin typeface="-apple-system"/>
              </a:rPr>
              <a:t>，使用来自配准对的这些特征来指导未配准图像的对齐。</a:t>
            </a:r>
            <a:r>
              <a:rPr lang="zh-CN" altLang="en-US" dirty="0"/>
              <a:t>为了能够更好的配准，论文用了两对配准的红外</a:t>
            </a:r>
            <a:r>
              <a:rPr lang="en-US" altLang="zh-CN" dirty="0"/>
              <a:t>-</a:t>
            </a:r>
            <a:r>
              <a:rPr lang="zh-CN" altLang="en-US" dirty="0"/>
              <a:t>可见光图像来监督配准，目的是配准</a:t>
            </a:r>
            <a:r>
              <a:rPr lang="en-US" altLang="zh-CN" dirty="0" err="1"/>
              <a:t>i</a:t>
            </a:r>
            <a:r>
              <a:rPr lang="zh-CN" altLang="en-US" dirty="0"/>
              <a:t>！</a:t>
            </a:r>
            <a:r>
              <a:rPr lang="en-US" altLang="zh-CN" dirty="0"/>
              <a:t>=j</a:t>
            </a:r>
            <a:r>
              <a:rPr lang="zh-CN" altLang="en-US" dirty="0"/>
              <a:t>，这一部分具体实现是在一个基本的编码器提取浅层特征之后，会有两个不同的编码器，一个是模态参数共享的编码器，两个编码器会输出不同的特征对：共享特征对和模态单独特征对，对于共享的特征对我们进行第二个模块处理。</a:t>
            </a:r>
            <a:endParaRPr lang="en-US" altLang="zh-CN" dirty="0"/>
          </a:p>
          <a:p>
            <a:r>
              <a:rPr lang="zh-CN" altLang="en-US" dirty="0"/>
              <a:t>也就是</a:t>
            </a:r>
            <a:r>
              <a:rPr lang="zh-CN" altLang="en-US" b="1" dirty="0"/>
              <a:t>模态词典</a:t>
            </a:r>
            <a:r>
              <a:rPr lang="zh-CN" altLang="en-US" dirty="0"/>
              <a:t>补偿一致性特征学习，这个模块利用科学系的模态词典补偿单独模态的共享信息，因为有的模态进行特征提取的时候容易把模态之间的相似特征去除，进而去除模态差异。</a:t>
            </a:r>
            <a:endParaRPr lang="en-US" altLang="zh-CN" dirty="0"/>
          </a:p>
          <a:p>
            <a:r>
              <a:rPr lang="zh-CN" altLang="en-US" dirty="0"/>
              <a:t>最后一个模块就是</a:t>
            </a:r>
            <a:r>
              <a:rPr lang="zh-CN" altLang="en-US" b="1" dirty="0"/>
              <a:t>特征重组与融合</a:t>
            </a:r>
            <a:r>
              <a:rPr lang="zh-CN" altLang="en-US" dirty="0"/>
              <a:t>，这一步将匹配和融合同时进行，首先特征一致性学习模块输出的共享特征进行特征的对齐，对齐之后会生成特征关系矩阵，这个矩阵是两个模态像素级之间的关系，就是对齐的。图像进行特征的重建和融合。</a:t>
            </a:r>
          </a:p>
        </p:txBody>
      </p:sp>
      <p:sp>
        <p:nvSpPr>
          <p:cNvPr id="4" name="灯片编号占位符 3"/>
          <p:cNvSpPr>
            <a:spLocks noGrp="1"/>
          </p:cNvSpPr>
          <p:nvPr>
            <p:ph type="sldNum" sz="quarter" idx="10"/>
          </p:nvPr>
        </p:nvSpPr>
        <p:spPr/>
        <p:txBody>
          <a:bodyPr/>
          <a:lstStyle/>
          <a:p>
            <a:fld id="{7FACFBAA-4F33-4BF6-B348-50D59E4A3B0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594D-5A9D-C572-51A2-7FDD810451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5C3C4B-4879-54DB-0AC2-7F27C52E89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53F913-AE3C-1BE0-398C-B6FA5ACA6F05}"/>
              </a:ext>
            </a:extLst>
          </p:cNvPr>
          <p:cNvSpPr>
            <a:spLocks noGrp="1"/>
          </p:cNvSpPr>
          <p:nvPr>
            <p:ph type="body" idx="1"/>
          </p:nvPr>
        </p:nvSpPr>
        <p:spPr/>
        <p:txBody>
          <a:bodyPr/>
          <a:lstStyle/>
          <a:p>
            <a:r>
              <a:rPr lang="zh-CN" altLang="en-US" dirty="0"/>
              <a:t>图像进行个特征的重建原始的国外可见光图像对经过基本的特征编码器进行特征提取之后，这个基本的特征编码器有三层卷积</a:t>
            </a:r>
            <a:r>
              <a:rPr lang="en-US" altLang="zh-CN" dirty="0"/>
              <a:t>3</a:t>
            </a:r>
            <a:r>
              <a:rPr lang="zh-CN" altLang="en-US" dirty="0"/>
              <a:t>乘</a:t>
            </a:r>
            <a:r>
              <a:rPr lang="en-US" altLang="zh-CN" dirty="0"/>
              <a:t>3</a:t>
            </a:r>
            <a:r>
              <a:rPr lang="zh-CN" altLang="en-US" dirty="0"/>
              <a:t>的卷积核批归一化加激活函数的结构。经过浅层的特征提取之后，为了得到互补的深层特征和各个模态相似的深层特征。作者设计了两种进一步提取特征提取就是图中的四个上下的模块。这四个模块所用到的网络结构是一样的，都是七层，首先是</a:t>
            </a:r>
            <a:r>
              <a:rPr lang="en-US" altLang="zh-CN" sz="1200" dirty="0"/>
              <a:t>IR/VIE-MFE</a:t>
            </a:r>
            <a:r>
              <a:rPr lang="zh-CN" altLang="en-US" sz="1200" dirty="0"/>
              <a:t>提取两个模块各自独立的深层互补特征，为了这个目的，两个模块的参数是不共享的，得到的深层特征也就是两个模块之间独有的特征并不强调相似性特征这个特征为了保持特征图的比例和原始图像一致经过解码之后设计了一个损失来保证。</a:t>
            </a:r>
            <a:endParaRPr lang="en-US" altLang="zh-CN" sz="1200" dirty="0"/>
          </a:p>
          <a:p>
            <a:r>
              <a:rPr lang="en-US" altLang="zh-CN" dirty="0"/>
              <a:t>PAFE</a:t>
            </a:r>
            <a:r>
              <a:rPr lang="zh-CN" altLang="en-US" dirty="0"/>
              <a:t>也就是提取两个模块的相似性深层特征，得到的深层特征也就是两个模块之间独有的特征并不强调相似性特征这个特征为了保持特征图的比例颐和园图像一致经过解码之后设计了一个损失来保证同样为了上一个的目的也设置了一损失函数来保证特征图的比例和原始图像一致。</a:t>
            </a:r>
          </a:p>
        </p:txBody>
      </p:sp>
      <p:sp>
        <p:nvSpPr>
          <p:cNvPr id="4" name="灯片编号占位符 3">
            <a:extLst>
              <a:ext uri="{FF2B5EF4-FFF2-40B4-BE49-F238E27FC236}">
                <a16:creationId xmlns:a16="http://schemas.microsoft.com/office/drawing/2014/main" id="{86CD608C-E71A-41E6-DD26-1B8E8D029AE0}"/>
              </a:ext>
            </a:extLst>
          </p:cNvPr>
          <p:cNvSpPr>
            <a:spLocks noGrp="1"/>
          </p:cNvSpPr>
          <p:nvPr>
            <p:ph type="sldNum" sz="quarter" idx="10"/>
          </p:nvPr>
        </p:nvSpPr>
        <p:spPr/>
        <p:txBody>
          <a:bodyPr/>
          <a:lstStyle/>
          <a:p>
            <a:fld id="{7FACFBAA-4F33-4BF6-B348-50D59E4A3B07}" type="slidenum">
              <a:rPr lang="zh-CN" altLang="en-US" smtClean="0"/>
              <a:t>8</a:t>
            </a:fld>
            <a:endParaRPr lang="zh-CN" altLang="en-US"/>
          </a:p>
        </p:txBody>
      </p:sp>
    </p:spTree>
    <p:extLst>
      <p:ext uri="{BB962C8B-B14F-4D97-AF65-F5344CB8AC3E}">
        <p14:creationId xmlns:p14="http://schemas.microsoft.com/office/powerpoint/2010/main" val="2399614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34E51-EBAD-3A0C-F20E-1C67FA1A39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619572-9043-19F0-437B-E1828212C5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41B229-21F8-22FF-D87A-ED8EE286EA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08ED670-FF3A-2D9D-71C2-7A879C7B35FE}"/>
              </a:ext>
            </a:extLst>
          </p:cNvPr>
          <p:cNvSpPr>
            <a:spLocks noGrp="1"/>
          </p:cNvSpPr>
          <p:nvPr>
            <p:ph type="sldNum" sz="quarter" idx="10"/>
          </p:nvPr>
        </p:nvSpPr>
        <p:spPr/>
        <p:txBody>
          <a:bodyPr/>
          <a:lstStyle/>
          <a:p>
            <a:fld id="{7FACFBAA-4F33-4BF6-B348-50D59E4A3B07}" type="slidenum">
              <a:rPr lang="zh-CN" altLang="en-US" smtClean="0"/>
              <a:t>9</a:t>
            </a:fld>
            <a:endParaRPr lang="zh-CN" altLang="en-US"/>
          </a:p>
        </p:txBody>
      </p:sp>
    </p:spTree>
    <p:extLst>
      <p:ext uri="{BB962C8B-B14F-4D97-AF65-F5344CB8AC3E}">
        <p14:creationId xmlns:p14="http://schemas.microsoft.com/office/powerpoint/2010/main" val="143310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180C721-00F0-49A5-8986-DFDB39C600B4}" type="datetimeFigureOut">
              <a:rPr lang="zh-CN" altLang="en-US" smtClean="0"/>
              <a:t>2025/4/12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C8E5C5-05D3-4171-9F3F-3701313637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80C721-00F0-49A5-8986-DFDB39C600B4}" type="datetimeFigureOut">
              <a:rPr lang="zh-CN" altLang="en-US" smtClean="0"/>
              <a:t>2025/4/12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E5C5-05D3-4171-9F3F-3701313637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oleObject" Target="../embeddings/oleObject2.bin"/><Relationship Id="rId12" Type="http://schemas.openxmlformats.org/officeDocument/2006/relationships/image" Target="../media/image1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oleObject" Target="../embeddings/oleObject4.bin"/><Relationship Id="rId5" Type="http://schemas.openxmlformats.org/officeDocument/2006/relationships/image" Target="../media/image15.png"/><Relationship Id="rId10" Type="http://schemas.openxmlformats.org/officeDocument/2006/relationships/image" Target="../media/image18.wmf"/><Relationship Id="rId4" Type="http://schemas.openxmlformats.org/officeDocument/2006/relationships/image" Target="../media/image4.png"/><Relationship Id="rId9"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png"/><Relationship Id="rId7" Type="http://schemas.openxmlformats.org/officeDocument/2006/relationships/image" Target="../media/image26.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3.wmf"/></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46.wmf"/><Relationship Id="rId18" Type="http://schemas.openxmlformats.org/officeDocument/2006/relationships/oleObject" Target="../embeddings/oleObject14.bin"/><Relationship Id="rId3" Type="http://schemas.openxmlformats.org/officeDocument/2006/relationships/image" Target="../media/image3.png"/><Relationship Id="rId21" Type="http://schemas.openxmlformats.org/officeDocument/2006/relationships/image" Target="../media/image50.wmf"/><Relationship Id="rId7" Type="http://schemas.openxmlformats.org/officeDocument/2006/relationships/image" Target="../media/image43.wmf"/><Relationship Id="rId12" Type="http://schemas.openxmlformats.org/officeDocument/2006/relationships/oleObject" Target="../embeddings/oleObject11.bin"/><Relationship Id="rId17" Type="http://schemas.openxmlformats.org/officeDocument/2006/relationships/image" Target="../media/image48.wmf"/><Relationship Id="rId2" Type="http://schemas.openxmlformats.org/officeDocument/2006/relationships/notesSlide" Target="../notesSlides/notesSlide16.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45.wmf"/><Relationship Id="rId5" Type="http://schemas.openxmlformats.org/officeDocument/2006/relationships/image" Target="../media/image42.png"/><Relationship Id="rId15" Type="http://schemas.openxmlformats.org/officeDocument/2006/relationships/image" Target="../media/image47.wmf"/><Relationship Id="rId10" Type="http://schemas.openxmlformats.org/officeDocument/2006/relationships/oleObject" Target="../embeddings/oleObject10.bin"/><Relationship Id="rId19" Type="http://schemas.openxmlformats.org/officeDocument/2006/relationships/image" Target="../media/image49.wmf"/><Relationship Id="rId4" Type="http://schemas.openxmlformats.org/officeDocument/2006/relationships/image" Target="../media/image4.png"/><Relationship Id="rId9" Type="http://schemas.openxmlformats.org/officeDocument/2006/relationships/image" Target="../media/image44.wmf"/><Relationship Id="rId1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3.png"/><Relationship Id="rId7"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11085" cy="68579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80915" y="0"/>
            <a:ext cx="311085"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975337" y="152956"/>
            <a:ext cx="2123437" cy="2123436"/>
          </a:xfrm>
          <a:prstGeom prst="ellipse">
            <a:avLst/>
          </a:prstGeom>
          <a:gradFill flip="none" rotWithShape="1">
            <a:gsLst>
              <a:gs pos="0">
                <a:srgbClr val="BFBFBF"/>
              </a:gs>
              <a:gs pos="52000">
                <a:srgbClr val="FFFFFF"/>
              </a:gs>
              <a:gs pos="100000">
                <a:srgbClr val="0070C0">
                  <a:tint val="0"/>
                </a:srgbClr>
              </a:gs>
            </a:gsLst>
            <a:lin ang="2700000" scaled="1"/>
            <a:tileRect/>
          </a:gradFill>
          <a:ln w="73025" cap="flat" cmpd="sng" algn="ctr">
            <a:solidFill>
              <a:srgbClr val="F2F2F2"/>
            </a:solidFill>
            <a:prstDash val="solid"/>
          </a:ln>
          <a:effectLst>
            <a:outerShdw blurRad="190500" dist="254000" dir="2699985" rotWithShape="0">
              <a:scrgbClr r="0" g="0" b="0">
                <a:alpha val="23000"/>
              </a:scrgbClr>
            </a:outerShdw>
          </a:effectLst>
        </p:spPr>
        <p:txBody>
          <a:bodyPr rtlCol="0" anchor="ctr"/>
          <a:lstStyle/>
          <a:p>
            <a:pPr algn="ctr" defTabSz="1088390">
              <a:defRPr/>
            </a:pPr>
            <a:endParaRPr lang="zh-CN" altLang="en-US" sz="3200" kern="0">
              <a:solidFill>
                <a:srgbClr val="000000"/>
              </a:solidFill>
              <a:latin typeface="Impact" panose="020B0806030902050204"/>
              <a:ea typeface="方正姚体" panose="02010601030101010101" charset="-122"/>
              <a:cs typeface="+mn-ea"/>
              <a:sym typeface="+mn-l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4281" y="211900"/>
            <a:ext cx="2005547" cy="2005547"/>
          </a:xfrm>
          <a:prstGeom prst="rect">
            <a:avLst/>
          </a:prstGeom>
        </p:spPr>
      </p:pic>
      <p:sp>
        <p:nvSpPr>
          <p:cNvPr id="8" name="文本框 7"/>
          <p:cNvSpPr txBox="1"/>
          <p:nvPr>
            <p:custDataLst>
              <p:tags r:id="rId1"/>
            </p:custDataLst>
          </p:nvPr>
        </p:nvSpPr>
        <p:spPr>
          <a:xfrm>
            <a:off x="5093226" y="5032574"/>
            <a:ext cx="6176982" cy="830997"/>
          </a:xfrm>
          <a:prstGeom prst="rect">
            <a:avLst/>
          </a:prstGeom>
          <a:noFill/>
        </p:spPr>
        <p:txBody>
          <a:bodyPr wrap="square" rtlCol="0">
            <a:spAutoFit/>
          </a:bodyPr>
          <a:lstStyle/>
          <a:p>
            <a:r>
              <a:rPr lang="zh-CN" altLang="en-US" sz="2400" dirty="0"/>
              <a:t>来源：</a:t>
            </a:r>
            <a:r>
              <a:rPr lang="en-US" altLang="zh-CN" sz="2400" dirty="0"/>
              <a:t>Transactions on Pattern Analysis and       Machine Intelligence</a:t>
            </a:r>
            <a:r>
              <a:rPr lang="zh-CN" altLang="en-US" sz="2400" dirty="0"/>
              <a:t>（</a:t>
            </a:r>
            <a:r>
              <a:rPr lang="en-US" altLang="zh-CN" sz="2400" dirty="0"/>
              <a:t>TPAMI</a:t>
            </a:r>
            <a:r>
              <a:rPr lang="zh-CN" altLang="en-US" sz="2400" dirty="0"/>
              <a:t>）</a:t>
            </a:r>
          </a:p>
        </p:txBody>
      </p:sp>
      <p:pic>
        <p:nvPicPr>
          <p:cNvPr id="12" name="图片 11">
            <a:extLst>
              <a:ext uri="{FF2B5EF4-FFF2-40B4-BE49-F238E27FC236}">
                <a16:creationId xmlns:a16="http://schemas.microsoft.com/office/drawing/2014/main" id="{6F897B6C-400B-3439-72B4-17261E329C41}"/>
              </a:ext>
            </a:extLst>
          </p:cNvPr>
          <p:cNvPicPr>
            <a:picLocks noChangeAspect="1"/>
          </p:cNvPicPr>
          <p:nvPr/>
        </p:nvPicPr>
        <p:blipFill>
          <a:blip r:embed="rId5"/>
          <a:stretch>
            <a:fillRect/>
          </a:stretch>
        </p:blipFill>
        <p:spPr>
          <a:xfrm>
            <a:off x="1012004" y="2424368"/>
            <a:ext cx="10050099" cy="23670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7078C-1BEB-3EAA-63F0-EC80E3B608D9}"/>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4B88511-F3D5-9E17-2EA0-15B00B93DC23}"/>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3144BAA-B0A4-A8F6-3A31-DA1224E6FF29}"/>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模态字典补充的一致的特征学习模块（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CFLC-MD</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F12F73C-FB90-4899-A2F4-810A78F2B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CD1CE07C-0E67-4274-EB35-5C848AB33A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61E5D853-B597-3F20-C9BC-C5DB15D3735B}"/>
              </a:ext>
            </a:extLst>
          </p:cNvPr>
          <p:cNvSpPr txBox="1"/>
          <p:nvPr/>
        </p:nvSpPr>
        <p:spPr>
          <a:xfrm>
            <a:off x="419585" y="1087298"/>
            <a:ext cx="6027809" cy="142462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方案：配准的图像对的融合特征</a:t>
            </a:r>
            <a:r>
              <a:rPr lang="zh-CN" altLang="en-US" sz="2000" b="1" dirty="0"/>
              <a:t>监督</a:t>
            </a:r>
            <a:r>
              <a:rPr lang="zh-CN" altLang="en-US" sz="2000" dirty="0"/>
              <a:t>两个模态的特整提取，在单个模态的特征提取过程中</a:t>
            </a:r>
            <a:r>
              <a:rPr lang="zh-CN" altLang="en-US" sz="2000" b="1" dirty="0"/>
              <a:t>注入多模态信息</a:t>
            </a:r>
            <a:r>
              <a:rPr lang="zh-CN" altLang="en-US" sz="2000" dirty="0"/>
              <a:t>。</a:t>
            </a:r>
          </a:p>
        </p:txBody>
      </p:sp>
      <p:sp>
        <p:nvSpPr>
          <p:cNvPr id="9" name="文本框 8">
            <a:extLst>
              <a:ext uri="{FF2B5EF4-FFF2-40B4-BE49-F238E27FC236}">
                <a16:creationId xmlns:a16="http://schemas.microsoft.com/office/drawing/2014/main" id="{1A8BAC86-B637-3DA0-103F-51587F231831}"/>
              </a:ext>
            </a:extLst>
          </p:cNvPr>
          <p:cNvSpPr txBox="1"/>
          <p:nvPr/>
        </p:nvSpPr>
        <p:spPr>
          <a:xfrm>
            <a:off x="419585" y="2705266"/>
            <a:ext cx="6103764" cy="400110"/>
          </a:xfrm>
          <a:prstGeom prst="rect">
            <a:avLst/>
          </a:prstGeom>
          <a:noFill/>
        </p:spPr>
        <p:txBody>
          <a:bodyPr wrap="square">
            <a:spAutoFit/>
          </a:bodyPr>
          <a:lstStyle/>
          <a:p>
            <a:r>
              <a:rPr lang="zh-CN" altLang="en-US" sz="2000" b="0" i="0" dirty="0">
                <a:effectLst/>
                <a:latin typeface="黑体" panose="02010609060101010101" pitchFamily="49" charset="-122"/>
                <a:ea typeface="黑体" panose="02010609060101010101" pitchFamily="49" charset="-122"/>
              </a:rPr>
              <a:t>跨模态表示块（</a:t>
            </a:r>
            <a:r>
              <a:rPr lang="en-US" altLang="zh-CN" sz="2000" b="0" i="0" dirty="0">
                <a:effectLst/>
                <a:latin typeface="黑体" panose="02010609060101010101" pitchFamily="49" charset="-122"/>
                <a:ea typeface="黑体" panose="02010609060101010101" pitchFamily="49" charset="-122"/>
              </a:rPr>
              <a:t>CMRB</a:t>
            </a:r>
            <a:r>
              <a:rPr lang="zh-CN" altLang="en-US" sz="2000" b="0" i="0" dirty="0">
                <a:effectLst/>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2C993F62-BF65-0682-3284-22689F63DD14}"/>
              </a:ext>
            </a:extLst>
          </p:cNvPr>
          <p:cNvPicPr>
            <a:picLocks noChangeAspect="1"/>
          </p:cNvPicPr>
          <p:nvPr/>
        </p:nvPicPr>
        <p:blipFill>
          <a:blip r:embed="rId5"/>
          <a:stretch>
            <a:fillRect/>
          </a:stretch>
        </p:blipFill>
        <p:spPr>
          <a:xfrm>
            <a:off x="6356049" y="2000373"/>
            <a:ext cx="5588252" cy="3480201"/>
          </a:xfrm>
          <a:prstGeom prst="rect">
            <a:avLst/>
          </a:prstGeom>
        </p:spPr>
      </p:pic>
      <p:sp>
        <p:nvSpPr>
          <p:cNvPr id="14" name="文本框 13">
            <a:extLst>
              <a:ext uri="{FF2B5EF4-FFF2-40B4-BE49-F238E27FC236}">
                <a16:creationId xmlns:a16="http://schemas.microsoft.com/office/drawing/2014/main" id="{0C8FF0CD-90B7-1806-5020-E03B46B5187E}"/>
              </a:ext>
            </a:extLst>
          </p:cNvPr>
          <p:cNvSpPr txBox="1"/>
          <p:nvPr/>
        </p:nvSpPr>
        <p:spPr>
          <a:xfrm>
            <a:off x="8995582" y="6281519"/>
            <a:ext cx="2282997" cy="369332"/>
          </a:xfrm>
          <a:prstGeom prst="rect">
            <a:avLst/>
          </a:prstGeom>
          <a:noFill/>
        </p:spPr>
        <p:txBody>
          <a:bodyPr wrap="none" rtlCol="0">
            <a:spAutoFit/>
          </a:bodyPr>
          <a:lstStyle/>
          <a:p>
            <a:r>
              <a:rPr lang="en-US" altLang="zh-CN"/>
              <a:t>Conv+</a:t>
            </a:r>
            <a:r>
              <a:rPr lang="zh-CN" altLang="en-US"/>
              <a:t>批归一化</a:t>
            </a:r>
            <a:r>
              <a:rPr lang="en-US" altLang="zh-CN"/>
              <a:t>+ReLU</a:t>
            </a:r>
            <a:endParaRPr lang="zh-CN" altLang="en-US" dirty="0"/>
          </a:p>
        </p:txBody>
      </p:sp>
      <p:sp>
        <p:nvSpPr>
          <p:cNvPr id="15" name="矩形 14">
            <a:extLst>
              <a:ext uri="{FF2B5EF4-FFF2-40B4-BE49-F238E27FC236}">
                <a16:creationId xmlns:a16="http://schemas.microsoft.com/office/drawing/2014/main" id="{7D856ECF-43C3-E44A-A920-4D17BEB6A4BD}"/>
              </a:ext>
            </a:extLst>
          </p:cNvPr>
          <p:cNvSpPr/>
          <p:nvPr/>
        </p:nvSpPr>
        <p:spPr>
          <a:xfrm>
            <a:off x="9026136" y="6281519"/>
            <a:ext cx="2221889" cy="369332"/>
          </a:xfrm>
          <a:prstGeom prst="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58F7CD1-302A-7612-CEA6-BC45CA86FC05}"/>
              </a:ext>
            </a:extLst>
          </p:cNvPr>
          <p:cNvSpPr txBox="1"/>
          <p:nvPr/>
        </p:nvSpPr>
        <p:spPr>
          <a:xfrm>
            <a:off x="8464055" y="6296013"/>
            <a:ext cx="457026" cy="369332"/>
          </a:xfrm>
          <a:prstGeom prst="rect">
            <a:avLst/>
          </a:prstGeom>
          <a:noFill/>
        </p:spPr>
        <p:txBody>
          <a:bodyPr wrap="square">
            <a:spAutoFit/>
          </a:bodyPr>
          <a:lstStyle/>
          <a:p>
            <a:r>
              <a:rPr lang="en-US" altLang="zh-CN" dirty="0"/>
              <a:t>*3:</a:t>
            </a:r>
            <a:endParaRPr lang="zh-CN" altLang="en-US" dirty="0"/>
          </a:p>
        </p:txBody>
      </p:sp>
      <p:sp>
        <p:nvSpPr>
          <p:cNvPr id="19" name="文本框 18">
            <a:extLst>
              <a:ext uri="{FF2B5EF4-FFF2-40B4-BE49-F238E27FC236}">
                <a16:creationId xmlns:a16="http://schemas.microsoft.com/office/drawing/2014/main" id="{7CF496F3-C7AE-22D3-F079-0AFED8AECE70}"/>
              </a:ext>
            </a:extLst>
          </p:cNvPr>
          <p:cNvSpPr txBox="1"/>
          <p:nvPr/>
        </p:nvSpPr>
        <p:spPr>
          <a:xfrm>
            <a:off x="6921611" y="5045468"/>
            <a:ext cx="457026" cy="369332"/>
          </a:xfrm>
          <a:prstGeom prst="rect">
            <a:avLst/>
          </a:prstGeom>
          <a:noFill/>
        </p:spPr>
        <p:txBody>
          <a:bodyPr wrap="square">
            <a:spAutoFit/>
          </a:bodyPr>
          <a:lstStyle/>
          <a:p>
            <a:r>
              <a:rPr lang="en-US" altLang="zh-CN" dirty="0"/>
              <a:t>*5</a:t>
            </a:r>
            <a:endParaRPr lang="zh-CN" altLang="en-US" dirty="0"/>
          </a:p>
        </p:txBody>
      </p:sp>
      <p:sp>
        <p:nvSpPr>
          <p:cNvPr id="20" name="文本框 19">
            <a:extLst>
              <a:ext uri="{FF2B5EF4-FFF2-40B4-BE49-F238E27FC236}">
                <a16:creationId xmlns:a16="http://schemas.microsoft.com/office/drawing/2014/main" id="{BD34F148-0879-5BEF-4BE6-5F02C743DF51}"/>
              </a:ext>
            </a:extLst>
          </p:cNvPr>
          <p:cNvSpPr txBox="1"/>
          <p:nvPr/>
        </p:nvSpPr>
        <p:spPr>
          <a:xfrm>
            <a:off x="6921611" y="2198403"/>
            <a:ext cx="457026" cy="369332"/>
          </a:xfrm>
          <a:prstGeom prst="rect">
            <a:avLst/>
          </a:prstGeom>
          <a:noFill/>
        </p:spPr>
        <p:txBody>
          <a:bodyPr wrap="square">
            <a:spAutoFit/>
          </a:bodyPr>
          <a:lstStyle/>
          <a:p>
            <a:r>
              <a:rPr lang="en-US" altLang="zh-CN" dirty="0"/>
              <a:t>*5</a:t>
            </a:r>
            <a:endParaRPr lang="zh-CN" altLang="en-US" dirty="0"/>
          </a:p>
        </p:txBody>
      </p:sp>
      <p:pic>
        <p:nvPicPr>
          <p:cNvPr id="22" name="图片 21">
            <a:extLst>
              <a:ext uri="{FF2B5EF4-FFF2-40B4-BE49-F238E27FC236}">
                <a16:creationId xmlns:a16="http://schemas.microsoft.com/office/drawing/2014/main" id="{9D0C8171-3191-E32D-69C0-A1607BA8F8A7}"/>
              </a:ext>
            </a:extLst>
          </p:cNvPr>
          <p:cNvPicPr>
            <a:picLocks noChangeAspect="1"/>
          </p:cNvPicPr>
          <p:nvPr/>
        </p:nvPicPr>
        <p:blipFill>
          <a:blip r:embed="rId6"/>
          <a:stretch>
            <a:fillRect/>
          </a:stretch>
        </p:blipFill>
        <p:spPr>
          <a:xfrm>
            <a:off x="646664" y="5304377"/>
            <a:ext cx="3418566" cy="688302"/>
          </a:xfrm>
          <a:prstGeom prst="rect">
            <a:avLst/>
          </a:prstGeom>
        </p:spPr>
      </p:pic>
      <p:graphicFrame>
        <p:nvGraphicFramePr>
          <p:cNvPr id="23" name="对象 22">
            <a:extLst>
              <a:ext uri="{FF2B5EF4-FFF2-40B4-BE49-F238E27FC236}">
                <a16:creationId xmlns:a16="http://schemas.microsoft.com/office/drawing/2014/main" id="{A12FDEAD-6477-C3AD-AEC0-A32648BE3853}"/>
              </a:ext>
            </a:extLst>
          </p:cNvPr>
          <p:cNvGraphicFramePr>
            <a:graphicFrameLocks noChangeAspect="1"/>
          </p:cNvGraphicFramePr>
          <p:nvPr>
            <p:extLst>
              <p:ext uri="{D42A27DB-BD31-4B8C-83A1-F6EECF244321}">
                <p14:modId xmlns:p14="http://schemas.microsoft.com/office/powerpoint/2010/main" val="256551437"/>
              </p:ext>
            </p:extLst>
          </p:nvPr>
        </p:nvGraphicFramePr>
        <p:xfrm>
          <a:off x="1238869" y="3262098"/>
          <a:ext cx="2511919" cy="532831"/>
        </p:xfrm>
        <a:graphic>
          <a:graphicData uri="http://schemas.openxmlformats.org/presentationml/2006/ole">
            <mc:AlternateContent xmlns:mc="http://schemas.openxmlformats.org/markup-compatibility/2006">
              <mc:Choice xmlns:v="urn:schemas-microsoft-com:vml" Requires="v">
                <p:oleObj name="Equation" r:id="rId7" imgW="1257120" imgH="266400" progId="Equation.DSMT4">
                  <p:embed/>
                </p:oleObj>
              </mc:Choice>
              <mc:Fallback>
                <p:oleObj name="Equation" r:id="rId7" imgW="1257120" imgH="266400" progId="Equation.DSMT4">
                  <p:embed/>
                  <p:pic>
                    <p:nvPicPr>
                      <p:cNvPr id="0" name=""/>
                      <p:cNvPicPr/>
                      <p:nvPr/>
                    </p:nvPicPr>
                    <p:blipFill>
                      <a:blip r:embed="rId8"/>
                      <a:stretch>
                        <a:fillRect/>
                      </a:stretch>
                    </p:blipFill>
                    <p:spPr>
                      <a:xfrm>
                        <a:off x="1238869" y="3262098"/>
                        <a:ext cx="2511919" cy="532831"/>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95A3D6D2-87B4-99DB-D497-B850103DF30D}"/>
              </a:ext>
            </a:extLst>
          </p:cNvPr>
          <p:cNvGraphicFramePr>
            <a:graphicFrameLocks noChangeAspect="1"/>
          </p:cNvGraphicFramePr>
          <p:nvPr>
            <p:extLst>
              <p:ext uri="{D42A27DB-BD31-4B8C-83A1-F6EECF244321}">
                <p14:modId xmlns:p14="http://schemas.microsoft.com/office/powerpoint/2010/main" val="3142597717"/>
              </p:ext>
            </p:extLst>
          </p:nvPr>
        </p:nvGraphicFramePr>
        <p:xfrm>
          <a:off x="1201040" y="3938010"/>
          <a:ext cx="2309813" cy="481013"/>
        </p:xfrm>
        <a:graphic>
          <a:graphicData uri="http://schemas.openxmlformats.org/presentationml/2006/ole">
            <mc:AlternateContent xmlns:mc="http://schemas.openxmlformats.org/markup-compatibility/2006">
              <mc:Choice xmlns:v="urn:schemas-microsoft-com:vml" Requires="v">
                <p:oleObj name="Equation" r:id="rId9" imgW="1155600" imgH="241200" progId="Equation.DSMT4">
                  <p:embed/>
                </p:oleObj>
              </mc:Choice>
              <mc:Fallback>
                <p:oleObj name="Equation" r:id="rId9" imgW="1155600" imgH="241200" progId="Equation.DSMT4">
                  <p:embed/>
                  <p:pic>
                    <p:nvPicPr>
                      <p:cNvPr id="23" name="对象 22">
                        <a:extLst>
                          <a:ext uri="{FF2B5EF4-FFF2-40B4-BE49-F238E27FC236}">
                            <a16:creationId xmlns:a16="http://schemas.microsoft.com/office/drawing/2014/main" id="{A12FDEAD-6477-C3AD-AEC0-A32648BE3853}"/>
                          </a:ext>
                        </a:extLst>
                      </p:cNvPr>
                      <p:cNvPicPr/>
                      <p:nvPr/>
                    </p:nvPicPr>
                    <p:blipFill>
                      <a:blip r:embed="rId10"/>
                      <a:stretch>
                        <a:fillRect/>
                      </a:stretch>
                    </p:blipFill>
                    <p:spPr>
                      <a:xfrm>
                        <a:off x="1201040" y="3938010"/>
                        <a:ext cx="2309813" cy="481013"/>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D783FF0E-BB12-4CEF-215E-911880B202A0}"/>
              </a:ext>
            </a:extLst>
          </p:cNvPr>
          <p:cNvGraphicFramePr>
            <a:graphicFrameLocks noChangeAspect="1"/>
          </p:cNvGraphicFramePr>
          <p:nvPr>
            <p:extLst>
              <p:ext uri="{D42A27DB-BD31-4B8C-83A1-F6EECF244321}">
                <p14:modId xmlns:p14="http://schemas.microsoft.com/office/powerpoint/2010/main" val="793419350"/>
              </p:ext>
            </p:extLst>
          </p:nvPr>
        </p:nvGraphicFramePr>
        <p:xfrm>
          <a:off x="1258669" y="4627563"/>
          <a:ext cx="2201054" cy="481012"/>
        </p:xfrm>
        <a:graphic>
          <a:graphicData uri="http://schemas.openxmlformats.org/presentationml/2006/ole">
            <mc:AlternateContent xmlns:mc="http://schemas.openxmlformats.org/markup-compatibility/2006">
              <mc:Choice xmlns:v="urn:schemas-microsoft-com:vml" Requires="v">
                <p:oleObj name="Equation" r:id="rId11" imgW="1117440" imgH="241200" progId="Equation.DSMT4">
                  <p:embed/>
                </p:oleObj>
              </mc:Choice>
              <mc:Fallback>
                <p:oleObj name="Equation" r:id="rId11" imgW="1117440" imgH="241200" progId="Equation.DSMT4">
                  <p:embed/>
                  <p:pic>
                    <p:nvPicPr>
                      <p:cNvPr id="24" name="对象 23">
                        <a:extLst>
                          <a:ext uri="{FF2B5EF4-FFF2-40B4-BE49-F238E27FC236}">
                            <a16:creationId xmlns:a16="http://schemas.microsoft.com/office/drawing/2014/main" id="{95A3D6D2-87B4-99DB-D497-B850103DF30D}"/>
                          </a:ext>
                        </a:extLst>
                      </p:cNvPr>
                      <p:cNvPicPr/>
                      <p:nvPr/>
                    </p:nvPicPr>
                    <p:blipFill>
                      <a:blip r:embed="rId12"/>
                      <a:stretch>
                        <a:fillRect/>
                      </a:stretch>
                    </p:blipFill>
                    <p:spPr>
                      <a:xfrm>
                        <a:off x="1258669" y="4627563"/>
                        <a:ext cx="2201054" cy="481012"/>
                      </a:xfrm>
                      <a:prstGeom prst="rect">
                        <a:avLst/>
                      </a:prstGeom>
                    </p:spPr>
                  </p:pic>
                </p:oleObj>
              </mc:Fallback>
            </mc:AlternateContent>
          </a:graphicData>
        </a:graphic>
      </p:graphicFrame>
      <p:sp>
        <p:nvSpPr>
          <p:cNvPr id="27" name="矩形 26">
            <a:extLst>
              <a:ext uri="{FF2B5EF4-FFF2-40B4-BE49-F238E27FC236}">
                <a16:creationId xmlns:a16="http://schemas.microsoft.com/office/drawing/2014/main" id="{4499819C-0620-D7BE-BC72-5AF32A5D0AC5}"/>
              </a:ext>
            </a:extLst>
          </p:cNvPr>
          <p:cNvSpPr/>
          <p:nvPr/>
        </p:nvSpPr>
        <p:spPr>
          <a:xfrm>
            <a:off x="2137483" y="3181341"/>
            <a:ext cx="745498" cy="1966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0" name="文本框 19">
            <a:extLst>
              <a:ext uri="{FF2B5EF4-FFF2-40B4-BE49-F238E27FC236}">
                <a16:creationId xmlns:a16="http://schemas.microsoft.com/office/drawing/2014/main" id="{CD7F3796-C0DA-6149-7587-20FA867D6EDE}"/>
              </a:ext>
            </a:extLst>
          </p:cNvPr>
          <p:cNvSpPr txBox="1"/>
          <p:nvPr/>
        </p:nvSpPr>
        <p:spPr>
          <a:xfrm>
            <a:off x="7315251" y="1336426"/>
            <a:ext cx="1880596"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t>模态标准化</a:t>
            </a:r>
          </a:p>
        </p:txBody>
      </p:sp>
      <p:cxnSp>
        <p:nvCxnSpPr>
          <p:cNvPr id="32" name="直接箭头连接符 31">
            <a:extLst>
              <a:ext uri="{FF2B5EF4-FFF2-40B4-BE49-F238E27FC236}">
                <a16:creationId xmlns:a16="http://schemas.microsoft.com/office/drawing/2014/main" id="{7BDC1E6F-BD80-D938-5023-FF49C8D26F30}"/>
              </a:ext>
            </a:extLst>
          </p:cNvPr>
          <p:cNvCxnSpPr/>
          <p:nvPr/>
        </p:nvCxnSpPr>
        <p:spPr>
          <a:xfrm flipH="1">
            <a:off x="7303552" y="1718334"/>
            <a:ext cx="384397" cy="751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6F48AA70-C526-42ED-0FEF-33C3D0AEEC8B}"/>
              </a:ext>
            </a:extLst>
          </p:cNvPr>
          <p:cNvPicPr>
            <a:picLocks noChangeAspect="1"/>
          </p:cNvPicPr>
          <p:nvPr/>
        </p:nvPicPr>
        <p:blipFill>
          <a:blip r:embed="rId13"/>
          <a:srcRect r="51837" b="-75939"/>
          <a:stretch/>
        </p:blipFill>
        <p:spPr>
          <a:xfrm>
            <a:off x="1049368" y="6149401"/>
            <a:ext cx="883127" cy="379531"/>
          </a:xfrm>
          <a:prstGeom prst="rect">
            <a:avLst/>
          </a:prstGeom>
        </p:spPr>
      </p:pic>
      <p:sp>
        <p:nvSpPr>
          <p:cNvPr id="35" name="文本框 19">
            <a:extLst>
              <a:ext uri="{FF2B5EF4-FFF2-40B4-BE49-F238E27FC236}">
                <a16:creationId xmlns:a16="http://schemas.microsoft.com/office/drawing/2014/main" id="{7DCC3A24-C520-D469-32FD-88770344DC79}"/>
              </a:ext>
            </a:extLst>
          </p:cNvPr>
          <p:cNvSpPr txBox="1"/>
          <p:nvPr/>
        </p:nvSpPr>
        <p:spPr>
          <a:xfrm>
            <a:off x="1963049" y="6047028"/>
            <a:ext cx="2993348"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t>：将</a:t>
            </a:r>
            <a:r>
              <a:rPr lang="en-US" altLang="zh-CN" sz="1600" dirty="0"/>
              <a:t>vis</a:t>
            </a:r>
            <a:r>
              <a:rPr lang="zh-CN" altLang="en-US" sz="1600" dirty="0"/>
              <a:t>信息注入</a:t>
            </a:r>
            <a:r>
              <a:rPr lang="en-US" altLang="zh-CN" sz="1600" dirty="0" err="1"/>
              <a:t>ir</a:t>
            </a:r>
            <a:r>
              <a:rPr lang="zh-CN" altLang="en-US" sz="1600" dirty="0"/>
              <a:t>信息</a:t>
            </a:r>
          </a:p>
        </p:txBody>
      </p:sp>
    </p:spTree>
    <p:extLst>
      <p:ext uri="{BB962C8B-B14F-4D97-AF65-F5344CB8AC3E}">
        <p14:creationId xmlns:p14="http://schemas.microsoft.com/office/powerpoint/2010/main" val="87620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C8A23-9A65-F6B1-8CDB-2AE78517388A}"/>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DB8D960-ED91-A50B-80AF-57D1AA204D43}"/>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5818E17-E405-A7E9-E20C-5D4898B39629}"/>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模态字典补充的一致的特征学习模块（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CFLC-MD</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D7CC7BE-9C0C-B3B1-23D0-8B3C0F960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119A097D-BC42-A845-DF8A-4B58E44BC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0858BB2E-34CD-74EA-C8DF-7890D3071AA8}"/>
              </a:ext>
            </a:extLst>
          </p:cNvPr>
          <p:cNvSpPr txBox="1"/>
          <p:nvPr/>
        </p:nvSpPr>
        <p:spPr>
          <a:xfrm>
            <a:off x="425409" y="1022738"/>
            <a:ext cx="7070341" cy="96295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方案：配准的图像对的融合特征</a:t>
            </a:r>
            <a:r>
              <a:rPr lang="zh-CN" altLang="en-US" sz="2000" b="1" dirty="0"/>
              <a:t>监督</a:t>
            </a:r>
            <a:r>
              <a:rPr lang="zh-CN" altLang="en-US" sz="2000" dirty="0"/>
              <a:t>两个模态的特整提取，在单个模态的特征提取过程中</a:t>
            </a:r>
            <a:r>
              <a:rPr lang="zh-CN" altLang="en-US" sz="2000" b="1" dirty="0"/>
              <a:t>注入多模态信息</a:t>
            </a:r>
            <a:r>
              <a:rPr lang="zh-CN" altLang="en-US" sz="2000" dirty="0"/>
              <a:t>。</a:t>
            </a:r>
          </a:p>
        </p:txBody>
      </p:sp>
      <p:pic>
        <p:nvPicPr>
          <p:cNvPr id="11" name="图片 10">
            <a:extLst>
              <a:ext uri="{FF2B5EF4-FFF2-40B4-BE49-F238E27FC236}">
                <a16:creationId xmlns:a16="http://schemas.microsoft.com/office/drawing/2014/main" id="{BBDBF964-E5E5-8F5D-CBC3-6D51F38A913F}"/>
              </a:ext>
            </a:extLst>
          </p:cNvPr>
          <p:cNvPicPr>
            <a:picLocks noChangeAspect="1"/>
          </p:cNvPicPr>
          <p:nvPr/>
        </p:nvPicPr>
        <p:blipFill>
          <a:blip r:embed="rId5"/>
          <a:stretch>
            <a:fillRect/>
          </a:stretch>
        </p:blipFill>
        <p:spPr>
          <a:xfrm>
            <a:off x="6356049" y="2000373"/>
            <a:ext cx="5588252" cy="3480201"/>
          </a:xfrm>
          <a:prstGeom prst="rect">
            <a:avLst/>
          </a:prstGeom>
        </p:spPr>
      </p:pic>
      <p:sp>
        <p:nvSpPr>
          <p:cNvPr id="14" name="文本框 13">
            <a:extLst>
              <a:ext uri="{FF2B5EF4-FFF2-40B4-BE49-F238E27FC236}">
                <a16:creationId xmlns:a16="http://schemas.microsoft.com/office/drawing/2014/main" id="{42F6151A-16D7-1DAB-1543-EC7F6E96C7D8}"/>
              </a:ext>
            </a:extLst>
          </p:cNvPr>
          <p:cNvSpPr txBox="1"/>
          <p:nvPr/>
        </p:nvSpPr>
        <p:spPr>
          <a:xfrm>
            <a:off x="8995582" y="6281519"/>
            <a:ext cx="2282997" cy="369332"/>
          </a:xfrm>
          <a:prstGeom prst="rect">
            <a:avLst/>
          </a:prstGeom>
          <a:noFill/>
        </p:spPr>
        <p:txBody>
          <a:bodyPr wrap="none" rtlCol="0">
            <a:spAutoFit/>
          </a:bodyPr>
          <a:lstStyle/>
          <a:p>
            <a:r>
              <a:rPr lang="en-US" altLang="zh-CN"/>
              <a:t>Conv+</a:t>
            </a:r>
            <a:r>
              <a:rPr lang="zh-CN" altLang="en-US"/>
              <a:t>批归一化</a:t>
            </a:r>
            <a:r>
              <a:rPr lang="en-US" altLang="zh-CN"/>
              <a:t>+ReLU</a:t>
            </a:r>
            <a:endParaRPr lang="zh-CN" altLang="en-US" dirty="0"/>
          </a:p>
        </p:txBody>
      </p:sp>
      <p:sp>
        <p:nvSpPr>
          <p:cNvPr id="15" name="矩形 14">
            <a:extLst>
              <a:ext uri="{FF2B5EF4-FFF2-40B4-BE49-F238E27FC236}">
                <a16:creationId xmlns:a16="http://schemas.microsoft.com/office/drawing/2014/main" id="{7CD291FE-99AE-DA3C-3C59-3FA29A6572B7}"/>
              </a:ext>
            </a:extLst>
          </p:cNvPr>
          <p:cNvSpPr/>
          <p:nvPr/>
        </p:nvSpPr>
        <p:spPr>
          <a:xfrm>
            <a:off x="9026136" y="6281519"/>
            <a:ext cx="2221889" cy="369332"/>
          </a:xfrm>
          <a:prstGeom prst="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E68773E-AC66-19B3-BC77-ABEE8D4398BF}"/>
              </a:ext>
            </a:extLst>
          </p:cNvPr>
          <p:cNvSpPr txBox="1"/>
          <p:nvPr/>
        </p:nvSpPr>
        <p:spPr>
          <a:xfrm>
            <a:off x="8464055" y="6296013"/>
            <a:ext cx="457026" cy="369332"/>
          </a:xfrm>
          <a:prstGeom prst="rect">
            <a:avLst/>
          </a:prstGeom>
          <a:noFill/>
        </p:spPr>
        <p:txBody>
          <a:bodyPr wrap="square">
            <a:spAutoFit/>
          </a:bodyPr>
          <a:lstStyle/>
          <a:p>
            <a:r>
              <a:rPr lang="en-US" altLang="zh-CN" dirty="0"/>
              <a:t>*3:</a:t>
            </a:r>
            <a:endParaRPr lang="zh-CN" altLang="en-US" dirty="0"/>
          </a:p>
        </p:txBody>
      </p:sp>
      <p:sp>
        <p:nvSpPr>
          <p:cNvPr id="19" name="文本框 18">
            <a:extLst>
              <a:ext uri="{FF2B5EF4-FFF2-40B4-BE49-F238E27FC236}">
                <a16:creationId xmlns:a16="http://schemas.microsoft.com/office/drawing/2014/main" id="{BA916C57-D7BA-4719-1C00-E21DA32478FA}"/>
              </a:ext>
            </a:extLst>
          </p:cNvPr>
          <p:cNvSpPr txBox="1"/>
          <p:nvPr/>
        </p:nvSpPr>
        <p:spPr>
          <a:xfrm>
            <a:off x="6921611" y="5045468"/>
            <a:ext cx="457026" cy="369332"/>
          </a:xfrm>
          <a:prstGeom prst="rect">
            <a:avLst/>
          </a:prstGeom>
          <a:noFill/>
        </p:spPr>
        <p:txBody>
          <a:bodyPr wrap="square">
            <a:spAutoFit/>
          </a:bodyPr>
          <a:lstStyle/>
          <a:p>
            <a:r>
              <a:rPr lang="en-US" altLang="zh-CN" dirty="0"/>
              <a:t>*5</a:t>
            </a:r>
            <a:endParaRPr lang="zh-CN" altLang="en-US" dirty="0"/>
          </a:p>
        </p:txBody>
      </p:sp>
      <p:sp>
        <p:nvSpPr>
          <p:cNvPr id="20" name="文本框 19">
            <a:extLst>
              <a:ext uri="{FF2B5EF4-FFF2-40B4-BE49-F238E27FC236}">
                <a16:creationId xmlns:a16="http://schemas.microsoft.com/office/drawing/2014/main" id="{34AC3414-67B2-94E4-56B4-239FC5F91D3F}"/>
              </a:ext>
            </a:extLst>
          </p:cNvPr>
          <p:cNvSpPr txBox="1"/>
          <p:nvPr/>
        </p:nvSpPr>
        <p:spPr>
          <a:xfrm>
            <a:off x="6921611" y="2198403"/>
            <a:ext cx="457026" cy="369332"/>
          </a:xfrm>
          <a:prstGeom prst="rect">
            <a:avLst/>
          </a:prstGeom>
          <a:noFill/>
        </p:spPr>
        <p:txBody>
          <a:bodyPr wrap="square">
            <a:spAutoFit/>
          </a:bodyPr>
          <a:lstStyle/>
          <a:p>
            <a:r>
              <a:rPr lang="en-US" altLang="zh-CN" dirty="0"/>
              <a:t>*5</a:t>
            </a:r>
            <a:endParaRPr lang="zh-CN" altLang="en-US" dirty="0"/>
          </a:p>
        </p:txBody>
      </p:sp>
      <p:sp>
        <p:nvSpPr>
          <p:cNvPr id="30" name="文本框 19">
            <a:extLst>
              <a:ext uri="{FF2B5EF4-FFF2-40B4-BE49-F238E27FC236}">
                <a16:creationId xmlns:a16="http://schemas.microsoft.com/office/drawing/2014/main" id="{EDEDBD68-DBC0-F610-297A-2A9714073FFE}"/>
              </a:ext>
            </a:extLst>
          </p:cNvPr>
          <p:cNvSpPr txBox="1"/>
          <p:nvPr/>
        </p:nvSpPr>
        <p:spPr>
          <a:xfrm>
            <a:off x="7315251" y="1336426"/>
            <a:ext cx="1880596"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t>模态标准化</a:t>
            </a:r>
          </a:p>
        </p:txBody>
      </p:sp>
      <p:cxnSp>
        <p:nvCxnSpPr>
          <p:cNvPr id="32" name="直接箭头连接符 31">
            <a:extLst>
              <a:ext uri="{FF2B5EF4-FFF2-40B4-BE49-F238E27FC236}">
                <a16:creationId xmlns:a16="http://schemas.microsoft.com/office/drawing/2014/main" id="{C433FCDD-CAB6-8FE8-0932-6A810944ECB8}"/>
              </a:ext>
            </a:extLst>
          </p:cNvPr>
          <p:cNvCxnSpPr/>
          <p:nvPr/>
        </p:nvCxnSpPr>
        <p:spPr>
          <a:xfrm flipH="1">
            <a:off x="7303552" y="1718334"/>
            <a:ext cx="384397" cy="751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64374F4-43D5-3CCE-BE2A-18D549882E19}"/>
              </a:ext>
            </a:extLst>
          </p:cNvPr>
          <p:cNvSpPr txBox="1"/>
          <p:nvPr/>
        </p:nvSpPr>
        <p:spPr>
          <a:xfrm>
            <a:off x="395499" y="2074601"/>
            <a:ext cx="2952629" cy="400110"/>
          </a:xfrm>
          <a:prstGeom prst="rect">
            <a:avLst/>
          </a:prstGeom>
          <a:noFill/>
        </p:spPr>
        <p:txBody>
          <a:bodyPr wrap="square">
            <a:spAutoFit/>
          </a:bodyPr>
          <a:lstStyle/>
          <a:p>
            <a:r>
              <a:rPr lang="zh-CN" altLang="en-US" sz="2000" b="0" i="0" dirty="0">
                <a:effectLst/>
                <a:latin typeface="黑体" panose="02010609060101010101" pitchFamily="49" charset="-122"/>
                <a:ea typeface="黑体" panose="02010609060101010101" pitchFamily="49" charset="-122"/>
              </a:rPr>
              <a:t>可学习</a:t>
            </a:r>
            <a:r>
              <a:rPr lang="en-US" altLang="zh-CN" sz="2000" b="0" i="0" dirty="0">
                <a:effectLst/>
                <a:latin typeface="黑体" panose="02010609060101010101" pitchFamily="49" charset="-122"/>
                <a:ea typeface="黑体" panose="02010609060101010101" pitchFamily="49" charset="-122"/>
              </a:rPr>
              <a:t>IR/VIS</a:t>
            </a:r>
            <a:r>
              <a:rPr lang="zh-CN" altLang="en-US" sz="2000" b="0" i="0" dirty="0">
                <a:effectLst/>
                <a:latin typeface="黑体" panose="02010609060101010101" pitchFamily="49" charset="-122"/>
                <a:ea typeface="黑体" panose="02010609060101010101" pitchFamily="49" charset="-122"/>
              </a:rPr>
              <a:t>模态字典：</a:t>
            </a:r>
            <a:endParaRPr lang="zh-CN" altLang="en-US" sz="20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CFA7CEE9-7EF0-0E8D-E174-A9D9BDEE2E23}"/>
              </a:ext>
            </a:extLst>
          </p:cNvPr>
          <p:cNvSpPr txBox="1"/>
          <p:nvPr/>
        </p:nvSpPr>
        <p:spPr>
          <a:xfrm>
            <a:off x="500554" y="2569959"/>
            <a:ext cx="3546940" cy="369332"/>
          </a:xfrm>
          <a:prstGeom prst="rect">
            <a:avLst/>
          </a:prstGeom>
          <a:noFill/>
        </p:spPr>
        <p:txBody>
          <a:bodyPr wrap="square">
            <a:spAutoFit/>
          </a:bodyPr>
          <a:lstStyle/>
          <a:p>
            <a:r>
              <a:rPr lang="zh-CN" altLang="en-US" b="0" i="0" dirty="0">
                <a:effectLst/>
                <a:latin typeface="-apple-system"/>
              </a:rPr>
              <a:t>特征级互相关（</a:t>
            </a:r>
            <a:r>
              <a:rPr lang="en-US" altLang="zh-CN" b="0" i="0" dirty="0">
                <a:effectLst/>
                <a:latin typeface="-apple-system"/>
              </a:rPr>
              <a:t>FCC</a:t>
            </a:r>
            <a:r>
              <a:rPr lang="zh-CN" altLang="en-US" b="0" i="0" dirty="0">
                <a:effectLst/>
                <a:latin typeface="-apple-system"/>
              </a:rPr>
              <a:t>）函数：</a:t>
            </a:r>
            <a:endParaRPr lang="zh-CN" altLang="en-US" dirty="0"/>
          </a:p>
        </p:txBody>
      </p:sp>
      <p:pic>
        <p:nvPicPr>
          <p:cNvPr id="12" name="图片 11">
            <a:extLst>
              <a:ext uri="{FF2B5EF4-FFF2-40B4-BE49-F238E27FC236}">
                <a16:creationId xmlns:a16="http://schemas.microsoft.com/office/drawing/2014/main" id="{74324895-593B-78F4-CD8D-445ED2869BC1}"/>
              </a:ext>
            </a:extLst>
          </p:cNvPr>
          <p:cNvPicPr>
            <a:picLocks noChangeAspect="1"/>
          </p:cNvPicPr>
          <p:nvPr/>
        </p:nvPicPr>
        <p:blipFill>
          <a:blip r:embed="rId6"/>
          <a:stretch>
            <a:fillRect/>
          </a:stretch>
        </p:blipFill>
        <p:spPr>
          <a:xfrm>
            <a:off x="500554" y="4617041"/>
            <a:ext cx="4684951" cy="820069"/>
          </a:xfrm>
          <a:prstGeom prst="rect">
            <a:avLst/>
          </a:prstGeom>
        </p:spPr>
      </p:pic>
      <p:pic>
        <p:nvPicPr>
          <p:cNvPr id="21" name="图片 20">
            <a:extLst>
              <a:ext uri="{FF2B5EF4-FFF2-40B4-BE49-F238E27FC236}">
                <a16:creationId xmlns:a16="http://schemas.microsoft.com/office/drawing/2014/main" id="{93D694B6-21E2-3811-48D4-05545ED9E7F5}"/>
              </a:ext>
            </a:extLst>
          </p:cNvPr>
          <p:cNvPicPr>
            <a:picLocks noChangeAspect="1"/>
          </p:cNvPicPr>
          <p:nvPr/>
        </p:nvPicPr>
        <p:blipFill>
          <a:blip r:embed="rId7"/>
          <a:stretch>
            <a:fillRect/>
          </a:stretch>
        </p:blipFill>
        <p:spPr>
          <a:xfrm>
            <a:off x="628389" y="2952982"/>
            <a:ext cx="4223700" cy="1162142"/>
          </a:xfrm>
          <a:prstGeom prst="rect">
            <a:avLst/>
          </a:prstGeom>
        </p:spPr>
      </p:pic>
      <p:sp>
        <p:nvSpPr>
          <p:cNvPr id="25" name="文本框 19">
            <a:extLst>
              <a:ext uri="{FF2B5EF4-FFF2-40B4-BE49-F238E27FC236}">
                <a16:creationId xmlns:a16="http://schemas.microsoft.com/office/drawing/2014/main" id="{2ACC9524-1549-D7A3-E1A5-19816D762B24}"/>
              </a:ext>
            </a:extLst>
          </p:cNvPr>
          <p:cNvSpPr txBox="1"/>
          <p:nvPr/>
        </p:nvSpPr>
        <p:spPr>
          <a:xfrm>
            <a:off x="4047494" y="4178582"/>
            <a:ext cx="2425401"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dirty="0"/>
              <a:t>Y</a:t>
            </a:r>
            <a:r>
              <a:rPr lang="zh-CN" altLang="en-US" sz="1600" dirty="0"/>
              <a:t>在第</a:t>
            </a:r>
            <a:r>
              <a:rPr lang="en-US" altLang="zh-CN" sz="1600" dirty="0"/>
              <a:t>k</a:t>
            </a:r>
            <a:r>
              <a:rPr lang="zh-CN" altLang="en-US" sz="1600" dirty="0"/>
              <a:t>个通道的平均值</a:t>
            </a:r>
          </a:p>
        </p:txBody>
      </p:sp>
      <p:cxnSp>
        <p:nvCxnSpPr>
          <p:cNvPr id="29" name="直接箭头连接符 28">
            <a:extLst>
              <a:ext uri="{FF2B5EF4-FFF2-40B4-BE49-F238E27FC236}">
                <a16:creationId xmlns:a16="http://schemas.microsoft.com/office/drawing/2014/main" id="{CC5A9364-D0FA-E770-2E0C-E900DEE59DF4}"/>
              </a:ext>
            </a:extLst>
          </p:cNvPr>
          <p:cNvCxnSpPr/>
          <p:nvPr/>
        </p:nvCxnSpPr>
        <p:spPr>
          <a:xfrm flipV="1">
            <a:off x="4200331" y="3945851"/>
            <a:ext cx="0" cy="338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E7E33275-4BA2-CED1-6876-1C7F64ACC49C}"/>
              </a:ext>
            </a:extLst>
          </p:cNvPr>
          <p:cNvPicPr>
            <a:picLocks noChangeAspect="1"/>
          </p:cNvPicPr>
          <p:nvPr/>
        </p:nvPicPr>
        <p:blipFill>
          <a:blip r:embed="rId8"/>
          <a:stretch>
            <a:fillRect/>
          </a:stretch>
        </p:blipFill>
        <p:spPr>
          <a:xfrm>
            <a:off x="500554" y="5545906"/>
            <a:ext cx="4537382" cy="529141"/>
          </a:xfrm>
          <a:prstGeom prst="rect">
            <a:avLst/>
          </a:prstGeom>
        </p:spPr>
      </p:pic>
      <p:pic>
        <p:nvPicPr>
          <p:cNvPr id="37" name="图片 36">
            <a:extLst>
              <a:ext uri="{FF2B5EF4-FFF2-40B4-BE49-F238E27FC236}">
                <a16:creationId xmlns:a16="http://schemas.microsoft.com/office/drawing/2014/main" id="{10879378-B0BC-14B2-3E9F-9E859308DA09}"/>
              </a:ext>
            </a:extLst>
          </p:cNvPr>
          <p:cNvPicPr>
            <a:picLocks noChangeAspect="1"/>
          </p:cNvPicPr>
          <p:nvPr/>
        </p:nvPicPr>
        <p:blipFill>
          <a:blip r:embed="rId9"/>
          <a:stretch>
            <a:fillRect/>
          </a:stretch>
        </p:blipFill>
        <p:spPr>
          <a:xfrm>
            <a:off x="856765" y="6281519"/>
            <a:ext cx="2260189" cy="529141"/>
          </a:xfrm>
          <a:prstGeom prst="rect">
            <a:avLst/>
          </a:prstGeom>
        </p:spPr>
      </p:pic>
    </p:spTree>
    <p:extLst>
      <p:ext uri="{BB962C8B-B14F-4D97-AF65-F5344CB8AC3E}">
        <p14:creationId xmlns:p14="http://schemas.microsoft.com/office/powerpoint/2010/main" val="423910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044A1-2544-F0FB-2FAB-0D97F0183A83}"/>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C463B263-EF48-FABC-81C7-E568D0FDE5F8}"/>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FB50405-38FD-60B0-6CC0-EF17F22687E0}"/>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特征重建和融合模块（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FRF</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519146E-12C5-FCDA-2D20-EE8A00C8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9E4A28BC-D556-E8B3-4558-6B371429B6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98209EDD-D510-2BE8-3333-6804A4306C55}"/>
              </a:ext>
            </a:extLst>
          </p:cNvPr>
          <p:cNvSpPr txBox="1"/>
          <p:nvPr/>
        </p:nvSpPr>
        <p:spPr>
          <a:xfrm>
            <a:off x="425409" y="1022738"/>
            <a:ext cx="8660349"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使用补偿过的特征进行逐像素对准提高对准精度。</a:t>
            </a:r>
          </a:p>
        </p:txBody>
      </p:sp>
      <p:sp>
        <p:nvSpPr>
          <p:cNvPr id="7" name="文本框 6">
            <a:extLst>
              <a:ext uri="{FF2B5EF4-FFF2-40B4-BE49-F238E27FC236}">
                <a16:creationId xmlns:a16="http://schemas.microsoft.com/office/drawing/2014/main" id="{D7083C94-06C9-DAD9-E97A-CA04F6A22685}"/>
              </a:ext>
            </a:extLst>
          </p:cNvPr>
          <p:cNvSpPr txBox="1"/>
          <p:nvPr/>
        </p:nvSpPr>
        <p:spPr>
          <a:xfrm>
            <a:off x="593522" y="1674491"/>
            <a:ext cx="2952629" cy="400110"/>
          </a:xfrm>
          <a:prstGeom prst="rect">
            <a:avLst/>
          </a:prstGeom>
          <a:noFill/>
        </p:spPr>
        <p:txBody>
          <a:bodyPr wrap="square">
            <a:spAutoFit/>
          </a:bodyPr>
          <a:lstStyle/>
          <a:p>
            <a:r>
              <a:rPr lang="en-US" altLang="zh-CN" sz="2000" b="0" i="0" dirty="0">
                <a:effectLst/>
                <a:latin typeface="黑体" panose="02010609060101010101" pitchFamily="49" charset="-122"/>
                <a:ea typeface="黑体" panose="02010609060101010101" pitchFamily="49" charset="-122"/>
              </a:rPr>
              <a:t>1</a:t>
            </a:r>
            <a:r>
              <a:rPr lang="zh-CN" altLang="en-US" sz="2000" b="0" i="0" dirty="0">
                <a:effectLst/>
                <a:latin typeface="黑体" panose="02010609060101010101" pitchFamily="49" charset="-122"/>
                <a:ea typeface="黑体" panose="02010609060101010101" pitchFamily="49" charset="-122"/>
              </a:rPr>
              <a:t>）感知区域划分：</a:t>
            </a:r>
            <a:endParaRPr lang="zh-CN" altLang="en-US" sz="2000" dirty="0">
              <a:latin typeface="黑体" panose="02010609060101010101" pitchFamily="49" charset="-122"/>
              <a:ea typeface="黑体" panose="02010609060101010101" pitchFamily="49" charset="-122"/>
            </a:endParaRPr>
          </a:p>
        </p:txBody>
      </p:sp>
      <p:sp>
        <p:nvSpPr>
          <p:cNvPr id="9" name="文本框 19">
            <a:extLst>
              <a:ext uri="{FF2B5EF4-FFF2-40B4-BE49-F238E27FC236}">
                <a16:creationId xmlns:a16="http://schemas.microsoft.com/office/drawing/2014/main" id="{165C9D58-374B-ED04-1112-5FA681DEE28D}"/>
              </a:ext>
            </a:extLst>
          </p:cNvPr>
          <p:cNvSpPr txBox="1"/>
          <p:nvPr/>
        </p:nvSpPr>
        <p:spPr>
          <a:xfrm>
            <a:off x="700119" y="2182725"/>
            <a:ext cx="593365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目的：使用局部对齐的思想，学习对齐关系矩阵。</a:t>
            </a:r>
          </a:p>
        </p:txBody>
      </p:sp>
      <p:pic>
        <p:nvPicPr>
          <p:cNvPr id="13" name="图片 12">
            <a:extLst>
              <a:ext uri="{FF2B5EF4-FFF2-40B4-BE49-F238E27FC236}">
                <a16:creationId xmlns:a16="http://schemas.microsoft.com/office/drawing/2014/main" id="{7ED9BC01-B495-7BC9-714A-72C8992DC2DB}"/>
              </a:ext>
            </a:extLst>
          </p:cNvPr>
          <p:cNvPicPr>
            <a:picLocks noChangeAspect="1"/>
          </p:cNvPicPr>
          <p:nvPr/>
        </p:nvPicPr>
        <p:blipFill>
          <a:blip r:embed="rId5"/>
          <a:stretch>
            <a:fillRect/>
          </a:stretch>
        </p:blipFill>
        <p:spPr>
          <a:xfrm>
            <a:off x="6858551" y="1674491"/>
            <a:ext cx="4856940" cy="3788276"/>
          </a:xfrm>
          <a:prstGeom prst="rect">
            <a:avLst/>
          </a:prstGeom>
        </p:spPr>
      </p:pic>
      <p:graphicFrame>
        <p:nvGraphicFramePr>
          <p:cNvPr id="17" name="对象 16">
            <a:extLst>
              <a:ext uri="{FF2B5EF4-FFF2-40B4-BE49-F238E27FC236}">
                <a16:creationId xmlns:a16="http://schemas.microsoft.com/office/drawing/2014/main" id="{BDC418E5-B33D-4583-8622-44C2C627D0A2}"/>
              </a:ext>
            </a:extLst>
          </p:cNvPr>
          <p:cNvGraphicFramePr>
            <a:graphicFrameLocks noChangeAspect="1"/>
          </p:cNvGraphicFramePr>
          <p:nvPr>
            <p:extLst>
              <p:ext uri="{D42A27DB-BD31-4B8C-83A1-F6EECF244321}">
                <p14:modId xmlns:p14="http://schemas.microsoft.com/office/powerpoint/2010/main" val="3257633771"/>
              </p:ext>
            </p:extLst>
          </p:nvPr>
        </p:nvGraphicFramePr>
        <p:xfrm>
          <a:off x="1593557" y="3175000"/>
          <a:ext cx="787400" cy="508000"/>
        </p:xfrm>
        <a:graphic>
          <a:graphicData uri="http://schemas.openxmlformats.org/presentationml/2006/ole">
            <mc:AlternateContent xmlns:mc="http://schemas.openxmlformats.org/markup-compatibility/2006">
              <mc:Choice xmlns:v="urn:schemas-microsoft-com:vml" Requires="v">
                <p:oleObj name="Equation" r:id="rId6" imgW="393480" imgH="253800" progId="Equation.DSMT4">
                  <p:embed/>
                </p:oleObj>
              </mc:Choice>
              <mc:Fallback>
                <p:oleObj name="Equation" r:id="rId6" imgW="393480" imgH="253800" progId="Equation.DSMT4">
                  <p:embed/>
                  <p:pic>
                    <p:nvPicPr>
                      <p:cNvPr id="23" name="对象 22">
                        <a:extLst>
                          <a:ext uri="{FF2B5EF4-FFF2-40B4-BE49-F238E27FC236}">
                            <a16:creationId xmlns:a16="http://schemas.microsoft.com/office/drawing/2014/main" id="{A12FDEAD-6477-C3AD-AEC0-A32648BE3853}"/>
                          </a:ext>
                        </a:extLst>
                      </p:cNvPr>
                      <p:cNvPicPr/>
                      <p:nvPr/>
                    </p:nvPicPr>
                    <p:blipFill>
                      <a:blip r:embed="rId7"/>
                      <a:stretch>
                        <a:fillRect/>
                      </a:stretch>
                    </p:blipFill>
                    <p:spPr>
                      <a:xfrm>
                        <a:off x="1593557" y="3175000"/>
                        <a:ext cx="787400" cy="5080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B69B8798-D74F-607F-8B1F-86014176D6DB}"/>
              </a:ext>
            </a:extLst>
          </p:cNvPr>
          <p:cNvGraphicFramePr>
            <a:graphicFrameLocks noChangeAspect="1"/>
          </p:cNvGraphicFramePr>
          <p:nvPr>
            <p:extLst>
              <p:ext uri="{D42A27DB-BD31-4B8C-83A1-F6EECF244321}">
                <p14:modId xmlns:p14="http://schemas.microsoft.com/office/powerpoint/2010/main" val="495937049"/>
              </p:ext>
            </p:extLst>
          </p:nvPr>
        </p:nvGraphicFramePr>
        <p:xfrm>
          <a:off x="1631950" y="3919538"/>
          <a:ext cx="787400" cy="508000"/>
        </p:xfrm>
        <a:graphic>
          <a:graphicData uri="http://schemas.openxmlformats.org/presentationml/2006/ole">
            <mc:AlternateContent xmlns:mc="http://schemas.openxmlformats.org/markup-compatibility/2006">
              <mc:Choice xmlns:v="urn:schemas-microsoft-com:vml" Requires="v">
                <p:oleObj name="Equation" r:id="rId8" imgW="393480" imgH="253800" progId="Equation.DSMT4">
                  <p:embed/>
                </p:oleObj>
              </mc:Choice>
              <mc:Fallback>
                <p:oleObj name="Equation" r:id="rId8" imgW="393480" imgH="253800" progId="Equation.DSMT4">
                  <p:embed/>
                  <p:pic>
                    <p:nvPicPr>
                      <p:cNvPr id="17" name="对象 16">
                        <a:extLst>
                          <a:ext uri="{FF2B5EF4-FFF2-40B4-BE49-F238E27FC236}">
                            <a16:creationId xmlns:a16="http://schemas.microsoft.com/office/drawing/2014/main" id="{BDC418E5-B33D-4583-8622-44C2C627D0A2}"/>
                          </a:ext>
                        </a:extLst>
                      </p:cNvPr>
                      <p:cNvPicPr/>
                      <p:nvPr/>
                    </p:nvPicPr>
                    <p:blipFill>
                      <a:blip r:embed="rId9"/>
                      <a:stretch>
                        <a:fillRect/>
                      </a:stretch>
                    </p:blipFill>
                    <p:spPr>
                      <a:xfrm>
                        <a:off x="1631950" y="3919538"/>
                        <a:ext cx="787400" cy="508000"/>
                      </a:xfrm>
                      <a:prstGeom prst="rect">
                        <a:avLst/>
                      </a:prstGeom>
                    </p:spPr>
                  </p:pic>
                </p:oleObj>
              </mc:Fallback>
            </mc:AlternateContent>
          </a:graphicData>
        </a:graphic>
      </p:graphicFrame>
      <p:sp>
        <p:nvSpPr>
          <p:cNvPr id="23" name="文本框 19">
            <a:extLst>
              <a:ext uri="{FF2B5EF4-FFF2-40B4-BE49-F238E27FC236}">
                <a16:creationId xmlns:a16="http://schemas.microsoft.com/office/drawing/2014/main" id="{8CBCD31C-25BE-92D0-EC40-58E45F9959A3}"/>
              </a:ext>
            </a:extLst>
          </p:cNvPr>
          <p:cNvSpPr txBox="1"/>
          <p:nvPr/>
        </p:nvSpPr>
        <p:spPr>
          <a:xfrm>
            <a:off x="2366625" y="3821292"/>
            <a:ext cx="2199551"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：偏移特征。</a:t>
            </a:r>
          </a:p>
        </p:txBody>
      </p:sp>
      <p:sp>
        <p:nvSpPr>
          <p:cNvPr id="24" name="文本框 19">
            <a:extLst>
              <a:ext uri="{FF2B5EF4-FFF2-40B4-BE49-F238E27FC236}">
                <a16:creationId xmlns:a16="http://schemas.microsoft.com/office/drawing/2014/main" id="{B9F49B99-22F7-0D32-4E2B-CF55734B25CF}"/>
              </a:ext>
            </a:extLst>
          </p:cNvPr>
          <p:cNvSpPr txBox="1"/>
          <p:nvPr/>
        </p:nvSpPr>
        <p:spPr>
          <a:xfrm>
            <a:off x="2387926" y="3334109"/>
            <a:ext cx="593365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：参考特征。</a:t>
            </a:r>
          </a:p>
        </p:txBody>
      </p:sp>
    </p:spTree>
    <p:extLst>
      <p:ext uri="{BB962C8B-B14F-4D97-AF65-F5344CB8AC3E}">
        <p14:creationId xmlns:p14="http://schemas.microsoft.com/office/powerpoint/2010/main" val="3289260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49F00-A464-A336-13E4-932302082CB3}"/>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64ED3A69-67A3-E4E2-80C2-2027E150432F}"/>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B22384C-86C3-BB85-7DA0-7A2A06D19496}"/>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特征重建和融合模块（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FRF</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E41D470-978D-9963-0B00-04A39D097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E7526CFD-AF2E-431C-DE0A-5D87EEB645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AB3D60D9-0BD1-A432-0BCB-5CDEADCDE221}"/>
              </a:ext>
            </a:extLst>
          </p:cNvPr>
          <p:cNvSpPr txBox="1"/>
          <p:nvPr/>
        </p:nvSpPr>
        <p:spPr>
          <a:xfrm>
            <a:off x="425409" y="1006565"/>
            <a:ext cx="8660349"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使用补偿过的特征进行逐像素对准提高对准精度。</a:t>
            </a:r>
          </a:p>
        </p:txBody>
      </p:sp>
      <p:sp>
        <p:nvSpPr>
          <p:cNvPr id="7" name="文本框 6">
            <a:extLst>
              <a:ext uri="{FF2B5EF4-FFF2-40B4-BE49-F238E27FC236}">
                <a16:creationId xmlns:a16="http://schemas.microsoft.com/office/drawing/2014/main" id="{A13B680C-E150-A225-BFA1-246EEEB64A05}"/>
              </a:ext>
            </a:extLst>
          </p:cNvPr>
          <p:cNvSpPr txBox="1"/>
          <p:nvPr/>
        </p:nvSpPr>
        <p:spPr>
          <a:xfrm>
            <a:off x="593522" y="1674491"/>
            <a:ext cx="2952629" cy="400110"/>
          </a:xfrm>
          <a:prstGeom prst="rect">
            <a:avLst/>
          </a:prstGeom>
          <a:noFill/>
        </p:spPr>
        <p:txBody>
          <a:bodyPr wrap="square">
            <a:spAutoFit/>
          </a:bodyPr>
          <a:lstStyle/>
          <a:p>
            <a:r>
              <a:rPr lang="en-US" altLang="zh-CN" sz="2000" b="0" i="0" dirty="0">
                <a:effectLst/>
                <a:latin typeface="黑体" panose="02010609060101010101" pitchFamily="49" charset="-122"/>
                <a:ea typeface="黑体" panose="02010609060101010101" pitchFamily="49" charset="-122"/>
              </a:rPr>
              <a:t>2</a:t>
            </a:r>
            <a:r>
              <a:rPr lang="zh-CN" altLang="en-US" sz="2000" b="0" i="0" dirty="0">
                <a:effectLst/>
                <a:latin typeface="黑体" panose="02010609060101010101" pitchFamily="49" charset="-122"/>
                <a:ea typeface="黑体" panose="02010609060101010101" pitchFamily="49" charset="-122"/>
              </a:rPr>
              <a:t>）跨模态对齐感知：</a:t>
            </a:r>
            <a:endParaRPr lang="zh-CN" altLang="en-US" sz="2000" dirty="0">
              <a:latin typeface="黑体" panose="02010609060101010101" pitchFamily="49" charset="-122"/>
              <a:ea typeface="黑体" panose="02010609060101010101" pitchFamily="49" charset="-122"/>
            </a:endParaRPr>
          </a:p>
        </p:txBody>
      </p:sp>
      <p:sp>
        <p:nvSpPr>
          <p:cNvPr id="9" name="文本框 19">
            <a:extLst>
              <a:ext uri="{FF2B5EF4-FFF2-40B4-BE49-F238E27FC236}">
                <a16:creationId xmlns:a16="http://schemas.microsoft.com/office/drawing/2014/main" id="{5492F1F4-95B1-50B6-62D8-133C9BED8215}"/>
              </a:ext>
            </a:extLst>
          </p:cNvPr>
          <p:cNvSpPr txBox="1"/>
          <p:nvPr/>
        </p:nvSpPr>
        <p:spPr>
          <a:xfrm>
            <a:off x="700119" y="2182725"/>
            <a:ext cx="593365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目的：使用局部对齐的思想，学习对齐关系矩阵。</a:t>
            </a:r>
          </a:p>
        </p:txBody>
      </p:sp>
      <p:sp>
        <p:nvSpPr>
          <p:cNvPr id="2" name="文本框 19">
            <a:extLst>
              <a:ext uri="{FF2B5EF4-FFF2-40B4-BE49-F238E27FC236}">
                <a16:creationId xmlns:a16="http://schemas.microsoft.com/office/drawing/2014/main" id="{4869DA3C-2D0C-832C-7E87-449CBC649859}"/>
              </a:ext>
            </a:extLst>
          </p:cNvPr>
          <p:cNvSpPr txBox="1"/>
          <p:nvPr/>
        </p:nvSpPr>
        <p:spPr>
          <a:xfrm>
            <a:off x="1429115" y="2661305"/>
            <a:ext cx="6107405"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直接在划分的区域对齐，所提供的对齐数据较少？</a:t>
            </a:r>
          </a:p>
        </p:txBody>
      </p:sp>
      <p:pic>
        <p:nvPicPr>
          <p:cNvPr id="10" name="图片 9">
            <a:extLst>
              <a:ext uri="{FF2B5EF4-FFF2-40B4-BE49-F238E27FC236}">
                <a16:creationId xmlns:a16="http://schemas.microsoft.com/office/drawing/2014/main" id="{3FC9EFBA-5F83-6E9B-788F-8BDE1AF1FC51}"/>
              </a:ext>
            </a:extLst>
          </p:cNvPr>
          <p:cNvPicPr>
            <a:picLocks noChangeAspect="1"/>
          </p:cNvPicPr>
          <p:nvPr/>
        </p:nvPicPr>
        <p:blipFill>
          <a:blip r:embed="rId5"/>
          <a:stretch>
            <a:fillRect/>
          </a:stretch>
        </p:blipFill>
        <p:spPr>
          <a:xfrm>
            <a:off x="7393606" y="875961"/>
            <a:ext cx="4372985" cy="4964110"/>
          </a:xfrm>
          <a:prstGeom prst="rect">
            <a:avLst/>
          </a:prstGeom>
        </p:spPr>
      </p:pic>
      <p:sp>
        <p:nvSpPr>
          <p:cNvPr id="11" name="文本框 10">
            <a:extLst>
              <a:ext uri="{FF2B5EF4-FFF2-40B4-BE49-F238E27FC236}">
                <a16:creationId xmlns:a16="http://schemas.microsoft.com/office/drawing/2014/main" id="{6D6F1485-A039-BE87-DBD8-4A3CB32CB63F}"/>
              </a:ext>
            </a:extLst>
          </p:cNvPr>
          <p:cNvSpPr txBox="1"/>
          <p:nvPr/>
        </p:nvSpPr>
        <p:spPr>
          <a:xfrm>
            <a:off x="8995582" y="6281519"/>
            <a:ext cx="2282997" cy="369332"/>
          </a:xfrm>
          <a:prstGeom prst="rect">
            <a:avLst/>
          </a:prstGeom>
          <a:noFill/>
        </p:spPr>
        <p:txBody>
          <a:bodyPr wrap="none" rtlCol="0">
            <a:spAutoFit/>
          </a:bodyPr>
          <a:lstStyle/>
          <a:p>
            <a:r>
              <a:rPr lang="en-US" altLang="zh-CN"/>
              <a:t>Conv+</a:t>
            </a:r>
            <a:r>
              <a:rPr lang="zh-CN" altLang="en-US"/>
              <a:t>批归一化</a:t>
            </a:r>
            <a:r>
              <a:rPr lang="en-US" altLang="zh-CN"/>
              <a:t>+ReLU</a:t>
            </a:r>
            <a:endParaRPr lang="zh-CN" altLang="en-US" dirty="0"/>
          </a:p>
        </p:txBody>
      </p:sp>
      <p:sp>
        <p:nvSpPr>
          <p:cNvPr id="12" name="矩形 11">
            <a:extLst>
              <a:ext uri="{FF2B5EF4-FFF2-40B4-BE49-F238E27FC236}">
                <a16:creationId xmlns:a16="http://schemas.microsoft.com/office/drawing/2014/main" id="{E9D303CC-C64B-8040-2CE6-A82D4D73A8A1}"/>
              </a:ext>
            </a:extLst>
          </p:cNvPr>
          <p:cNvSpPr/>
          <p:nvPr/>
        </p:nvSpPr>
        <p:spPr>
          <a:xfrm>
            <a:off x="9026136" y="6281519"/>
            <a:ext cx="2221889" cy="369332"/>
          </a:xfrm>
          <a:prstGeom prst="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FF31EC7-D1FB-4499-6B85-432B9E3E3DD1}"/>
              </a:ext>
            </a:extLst>
          </p:cNvPr>
          <p:cNvSpPr txBox="1"/>
          <p:nvPr/>
        </p:nvSpPr>
        <p:spPr>
          <a:xfrm>
            <a:off x="8464055" y="6296013"/>
            <a:ext cx="457026" cy="369332"/>
          </a:xfrm>
          <a:prstGeom prst="rect">
            <a:avLst/>
          </a:prstGeom>
          <a:noFill/>
        </p:spPr>
        <p:txBody>
          <a:bodyPr wrap="square">
            <a:spAutoFit/>
          </a:bodyPr>
          <a:lstStyle/>
          <a:p>
            <a:r>
              <a:rPr lang="en-US" altLang="zh-CN" dirty="0"/>
              <a:t>*3:</a:t>
            </a:r>
            <a:endParaRPr lang="zh-CN" altLang="en-US" dirty="0"/>
          </a:p>
        </p:txBody>
      </p:sp>
      <p:sp>
        <p:nvSpPr>
          <p:cNvPr id="15" name="文本框 19">
            <a:extLst>
              <a:ext uri="{FF2B5EF4-FFF2-40B4-BE49-F238E27FC236}">
                <a16:creationId xmlns:a16="http://schemas.microsoft.com/office/drawing/2014/main" id="{F78EC921-43DB-D410-5FE1-6899E190A5AA}"/>
              </a:ext>
            </a:extLst>
          </p:cNvPr>
          <p:cNvSpPr txBox="1"/>
          <p:nvPr/>
        </p:nvSpPr>
        <p:spPr>
          <a:xfrm>
            <a:off x="5567962" y="1675879"/>
            <a:ext cx="2029491"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t>多头可跨尺度聚合块</a:t>
            </a:r>
          </a:p>
        </p:txBody>
      </p:sp>
      <p:cxnSp>
        <p:nvCxnSpPr>
          <p:cNvPr id="19" name="直接箭头连接符 18">
            <a:extLst>
              <a:ext uri="{FF2B5EF4-FFF2-40B4-BE49-F238E27FC236}">
                <a16:creationId xmlns:a16="http://schemas.microsoft.com/office/drawing/2014/main" id="{153CD510-AB05-0D44-2863-4FEA175D06DD}"/>
              </a:ext>
            </a:extLst>
          </p:cNvPr>
          <p:cNvCxnSpPr/>
          <p:nvPr/>
        </p:nvCxnSpPr>
        <p:spPr>
          <a:xfrm flipV="1">
            <a:off x="6295964" y="1257210"/>
            <a:ext cx="1322095" cy="4792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5AD8C5A-CF3D-FC49-EC18-7693BC5BE301}"/>
              </a:ext>
            </a:extLst>
          </p:cNvPr>
          <p:cNvSpPr txBox="1"/>
          <p:nvPr/>
        </p:nvSpPr>
        <p:spPr>
          <a:xfrm>
            <a:off x="1429115" y="3160192"/>
            <a:ext cx="2977116"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多尺度局部信息合并。</a:t>
            </a:r>
          </a:p>
        </p:txBody>
      </p:sp>
      <p:sp>
        <p:nvSpPr>
          <p:cNvPr id="21" name="文本框 19">
            <a:extLst>
              <a:ext uri="{FF2B5EF4-FFF2-40B4-BE49-F238E27FC236}">
                <a16:creationId xmlns:a16="http://schemas.microsoft.com/office/drawing/2014/main" id="{C6265C7D-54F7-206D-6BFB-926BAF140A79}"/>
              </a:ext>
            </a:extLst>
          </p:cNvPr>
          <p:cNvSpPr txBox="1"/>
          <p:nvPr/>
        </p:nvSpPr>
        <p:spPr>
          <a:xfrm>
            <a:off x="5876638" y="5992438"/>
            <a:ext cx="2029491" cy="41947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t>同结构，不同参数</a:t>
            </a:r>
          </a:p>
        </p:txBody>
      </p:sp>
      <p:sp>
        <p:nvSpPr>
          <p:cNvPr id="25" name="矩形 24">
            <a:extLst>
              <a:ext uri="{FF2B5EF4-FFF2-40B4-BE49-F238E27FC236}">
                <a16:creationId xmlns:a16="http://schemas.microsoft.com/office/drawing/2014/main" id="{9EEE461E-5229-F499-BAA2-8B41538BA5BD}"/>
              </a:ext>
            </a:extLst>
          </p:cNvPr>
          <p:cNvSpPr/>
          <p:nvPr/>
        </p:nvSpPr>
        <p:spPr>
          <a:xfrm>
            <a:off x="7676301" y="4880683"/>
            <a:ext cx="2149131" cy="41351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B49E429B-ACCD-CCC1-FA35-DB283D9D2554}"/>
              </a:ext>
            </a:extLst>
          </p:cNvPr>
          <p:cNvCxnSpPr/>
          <p:nvPr/>
        </p:nvCxnSpPr>
        <p:spPr>
          <a:xfrm flipH="1">
            <a:off x="7047287" y="5294201"/>
            <a:ext cx="629014" cy="75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65CB403D-5BA5-5613-9D0C-77C55DA620A4}"/>
              </a:ext>
            </a:extLst>
          </p:cNvPr>
          <p:cNvPicPr>
            <a:picLocks noChangeAspect="1"/>
          </p:cNvPicPr>
          <p:nvPr/>
        </p:nvPicPr>
        <p:blipFill>
          <a:blip r:embed="rId6"/>
          <a:stretch>
            <a:fillRect/>
          </a:stretch>
        </p:blipFill>
        <p:spPr>
          <a:xfrm>
            <a:off x="1429115" y="3664595"/>
            <a:ext cx="3966105" cy="915704"/>
          </a:xfrm>
          <a:prstGeom prst="rect">
            <a:avLst/>
          </a:prstGeom>
        </p:spPr>
      </p:pic>
      <p:pic>
        <p:nvPicPr>
          <p:cNvPr id="31" name="图片 30">
            <a:extLst>
              <a:ext uri="{FF2B5EF4-FFF2-40B4-BE49-F238E27FC236}">
                <a16:creationId xmlns:a16="http://schemas.microsoft.com/office/drawing/2014/main" id="{D6DBBD33-D7FB-D9C0-6257-FD4E80632C07}"/>
              </a:ext>
            </a:extLst>
          </p:cNvPr>
          <p:cNvPicPr>
            <a:picLocks noChangeAspect="1"/>
          </p:cNvPicPr>
          <p:nvPr/>
        </p:nvPicPr>
        <p:blipFill>
          <a:blip r:embed="rId7"/>
          <a:stretch>
            <a:fillRect/>
          </a:stretch>
        </p:blipFill>
        <p:spPr>
          <a:xfrm>
            <a:off x="1402936" y="4565546"/>
            <a:ext cx="3079881" cy="1636629"/>
          </a:xfrm>
          <a:prstGeom prst="rect">
            <a:avLst/>
          </a:prstGeom>
        </p:spPr>
      </p:pic>
    </p:spTree>
    <p:extLst>
      <p:ext uri="{BB962C8B-B14F-4D97-AF65-F5344CB8AC3E}">
        <p14:creationId xmlns:p14="http://schemas.microsoft.com/office/powerpoint/2010/main" val="3076599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B3890-5C10-2911-06BA-14A42259BAE7}"/>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9407FE0-A628-8E04-46A8-E227646031D5}"/>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B06522E-3310-73BC-BE7E-483432EF38B8}"/>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特征重建和融合模块（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FRF</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07D7B37-7CBC-B3F4-1324-A49A64918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46BE656B-5484-C6F1-F093-9B8E559EB6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AAABA888-6215-8321-3615-4E97E3C14303}"/>
              </a:ext>
            </a:extLst>
          </p:cNvPr>
          <p:cNvSpPr txBox="1"/>
          <p:nvPr/>
        </p:nvSpPr>
        <p:spPr>
          <a:xfrm>
            <a:off x="425409" y="1006565"/>
            <a:ext cx="8660349"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使用补偿过的特征进行逐像素对准提高对准精度。</a:t>
            </a:r>
          </a:p>
        </p:txBody>
      </p:sp>
      <p:sp>
        <p:nvSpPr>
          <p:cNvPr id="7" name="文本框 6">
            <a:extLst>
              <a:ext uri="{FF2B5EF4-FFF2-40B4-BE49-F238E27FC236}">
                <a16:creationId xmlns:a16="http://schemas.microsoft.com/office/drawing/2014/main" id="{C0A63724-B1CC-8874-99D6-E7E65814271E}"/>
              </a:ext>
            </a:extLst>
          </p:cNvPr>
          <p:cNvSpPr txBox="1"/>
          <p:nvPr/>
        </p:nvSpPr>
        <p:spPr>
          <a:xfrm>
            <a:off x="593522" y="1674491"/>
            <a:ext cx="2952629" cy="400110"/>
          </a:xfrm>
          <a:prstGeom prst="rect">
            <a:avLst/>
          </a:prstGeom>
          <a:noFill/>
        </p:spPr>
        <p:txBody>
          <a:bodyPr wrap="square">
            <a:spAutoFit/>
          </a:bodyPr>
          <a:lstStyle/>
          <a:p>
            <a:r>
              <a:rPr lang="en-US" altLang="zh-CN" sz="2000" b="0" i="0" dirty="0">
                <a:effectLst/>
                <a:latin typeface="黑体" panose="02010609060101010101" pitchFamily="49" charset="-122"/>
                <a:ea typeface="黑体" panose="02010609060101010101" pitchFamily="49" charset="-122"/>
              </a:rPr>
              <a:t>2</a:t>
            </a:r>
            <a:r>
              <a:rPr lang="zh-CN" altLang="en-US" sz="2000" b="0" i="0" dirty="0">
                <a:effectLst/>
                <a:latin typeface="黑体" panose="02010609060101010101" pitchFamily="49" charset="-122"/>
                <a:ea typeface="黑体" panose="02010609060101010101" pitchFamily="49" charset="-122"/>
              </a:rPr>
              <a:t>）跨模态对齐感知：</a:t>
            </a:r>
            <a:endParaRPr lang="zh-CN" altLang="en-US" sz="2000" dirty="0">
              <a:latin typeface="黑体" panose="02010609060101010101" pitchFamily="49" charset="-122"/>
              <a:ea typeface="黑体" panose="02010609060101010101" pitchFamily="49" charset="-122"/>
            </a:endParaRPr>
          </a:p>
        </p:txBody>
      </p:sp>
      <p:sp>
        <p:nvSpPr>
          <p:cNvPr id="9" name="文本框 19">
            <a:extLst>
              <a:ext uri="{FF2B5EF4-FFF2-40B4-BE49-F238E27FC236}">
                <a16:creationId xmlns:a16="http://schemas.microsoft.com/office/drawing/2014/main" id="{134FFD44-CBC3-D737-B690-B923CA9EFD04}"/>
              </a:ext>
            </a:extLst>
          </p:cNvPr>
          <p:cNvSpPr txBox="1"/>
          <p:nvPr/>
        </p:nvSpPr>
        <p:spPr>
          <a:xfrm>
            <a:off x="700119" y="2182725"/>
            <a:ext cx="593365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目的：使用局部对齐的思想，学习对齐关系矩阵。</a:t>
            </a:r>
          </a:p>
        </p:txBody>
      </p:sp>
      <p:sp>
        <p:nvSpPr>
          <p:cNvPr id="2" name="文本框 19">
            <a:extLst>
              <a:ext uri="{FF2B5EF4-FFF2-40B4-BE49-F238E27FC236}">
                <a16:creationId xmlns:a16="http://schemas.microsoft.com/office/drawing/2014/main" id="{D85D983E-9AA6-8131-BBC5-4E2985FB81CC}"/>
              </a:ext>
            </a:extLst>
          </p:cNvPr>
          <p:cNvSpPr txBox="1"/>
          <p:nvPr/>
        </p:nvSpPr>
        <p:spPr>
          <a:xfrm>
            <a:off x="1429115" y="2661305"/>
            <a:ext cx="6107405"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直接在划分的区域对齐，所提供的对齐数据较少？</a:t>
            </a:r>
          </a:p>
        </p:txBody>
      </p:sp>
      <p:pic>
        <p:nvPicPr>
          <p:cNvPr id="10" name="图片 9">
            <a:extLst>
              <a:ext uri="{FF2B5EF4-FFF2-40B4-BE49-F238E27FC236}">
                <a16:creationId xmlns:a16="http://schemas.microsoft.com/office/drawing/2014/main" id="{6D728F18-511F-634C-737F-007A888CBA4D}"/>
              </a:ext>
            </a:extLst>
          </p:cNvPr>
          <p:cNvPicPr>
            <a:picLocks noChangeAspect="1"/>
          </p:cNvPicPr>
          <p:nvPr/>
        </p:nvPicPr>
        <p:blipFill>
          <a:blip r:embed="rId5"/>
          <a:stretch>
            <a:fillRect/>
          </a:stretch>
        </p:blipFill>
        <p:spPr>
          <a:xfrm>
            <a:off x="7393606" y="875961"/>
            <a:ext cx="4372985" cy="4964110"/>
          </a:xfrm>
          <a:prstGeom prst="rect">
            <a:avLst/>
          </a:prstGeom>
        </p:spPr>
      </p:pic>
      <p:sp>
        <p:nvSpPr>
          <p:cNvPr id="11" name="文本框 10">
            <a:extLst>
              <a:ext uri="{FF2B5EF4-FFF2-40B4-BE49-F238E27FC236}">
                <a16:creationId xmlns:a16="http://schemas.microsoft.com/office/drawing/2014/main" id="{05CB350D-3F70-DDEE-AC9A-C6C4FBC67EE5}"/>
              </a:ext>
            </a:extLst>
          </p:cNvPr>
          <p:cNvSpPr txBox="1"/>
          <p:nvPr/>
        </p:nvSpPr>
        <p:spPr>
          <a:xfrm>
            <a:off x="8995582" y="6281519"/>
            <a:ext cx="2282997" cy="369332"/>
          </a:xfrm>
          <a:prstGeom prst="rect">
            <a:avLst/>
          </a:prstGeom>
          <a:noFill/>
        </p:spPr>
        <p:txBody>
          <a:bodyPr wrap="none" rtlCol="0">
            <a:spAutoFit/>
          </a:bodyPr>
          <a:lstStyle/>
          <a:p>
            <a:r>
              <a:rPr lang="en-US" altLang="zh-CN"/>
              <a:t>Conv+</a:t>
            </a:r>
            <a:r>
              <a:rPr lang="zh-CN" altLang="en-US"/>
              <a:t>批归一化</a:t>
            </a:r>
            <a:r>
              <a:rPr lang="en-US" altLang="zh-CN"/>
              <a:t>+ReLU</a:t>
            </a:r>
            <a:endParaRPr lang="zh-CN" altLang="en-US" dirty="0"/>
          </a:p>
        </p:txBody>
      </p:sp>
      <p:sp>
        <p:nvSpPr>
          <p:cNvPr id="12" name="矩形 11">
            <a:extLst>
              <a:ext uri="{FF2B5EF4-FFF2-40B4-BE49-F238E27FC236}">
                <a16:creationId xmlns:a16="http://schemas.microsoft.com/office/drawing/2014/main" id="{3438A4FD-BA4D-8E13-BFE3-5746FDDE6605}"/>
              </a:ext>
            </a:extLst>
          </p:cNvPr>
          <p:cNvSpPr/>
          <p:nvPr/>
        </p:nvSpPr>
        <p:spPr>
          <a:xfrm>
            <a:off x="9026136" y="6281519"/>
            <a:ext cx="2221889" cy="369332"/>
          </a:xfrm>
          <a:prstGeom prst="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1009C51-CF3C-0F33-0841-CB3FFBDA6913}"/>
              </a:ext>
            </a:extLst>
          </p:cNvPr>
          <p:cNvSpPr txBox="1"/>
          <p:nvPr/>
        </p:nvSpPr>
        <p:spPr>
          <a:xfrm>
            <a:off x="8464055" y="6296013"/>
            <a:ext cx="457026" cy="369332"/>
          </a:xfrm>
          <a:prstGeom prst="rect">
            <a:avLst/>
          </a:prstGeom>
          <a:noFill/>
        </p:spPr>
        <p:txBody>
          <a:bodyPr wrap="square">
            <a:spAutoFit/>
          </a:bodyPr>
          <a:lstStyle/>
          <a:p>
            <a:r>
              <a:rPr lang="en-US" altLang="zh-CN" dirty="0"/>
              <a:t>*3:</a:t>
            </a:r>
            <a:endParaRPr lang="zh-CN" altLang="en-US" dirty="0"/>
          </a:p>
        </p:txBody>
      </p:sp>
      <p:sp>
        <p:nvSpPr>
          <p:cNvPr id="20" name="文本框 19">
            <a:extLst>
              <a:ext uri="{FF2B5EF4-FFF2-40B4-BE49-F238E27FC236}">
                <a16:creationId xmlns:a16="http://schemas.microsoft.com/office/drawing/2014/main" id="{7B207674-0258-351C-FF46-5532A36A765B}"/>
              </a:ext>
            </a:extLst>
          </p:cNvPr>
          <p:cNvSpPr txBox="1"/>
          <p:nvPr/>
        </p:nvSpPr>
        <p:spPr>
          <a:xfrm>
            <a:off x="1429115" y="3160192"/>
            <a:ext cx="2977116"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多尺度局部信息合并。</a:t>
            </a:r>
          </a:p>
        </p:txBody>
      </p:sp>
      <p:sp>
        <p:nvSpPr>
          <p:cNvPr id="25" name="矩形 24">
            <a:extLst>
              <a:ext uri="{FF2B5EF4-FFF2-40B4-BE49-F238E27FC236}">
                <a16:creationId xmlns:a16="http://schemas.microsoft.com/office/drawing/2014/main" id="{C66AD9C8-3BD4-D1F5-2389-0186E3AC6E0D}"/>
              </a:ext>
            </a:extLst>
          </p:cNvPr>
          <p:cNvSpPr/>
          <p:nvPr/>
        </p:nvSpPr>
        <p:spPr>
          <a:xfrm>
            <a:off x="7676301" y="4880683"/>
            <a:ext cx="2149131" cy="41351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3E297EB-D5CD-7377-6226-C75FA77F8DEC}"/>
              </a:ext>
            </a:extLst>
          </p:cNvPr>
          <p:cNvPicPr>
            <a:picLocks noChangeAspect="1"/>
          </p:cNvPicPr>
          <p:nvPr/>
        </p:nvPicPr>
        <p:blipFill>
          <a:blip r:embed="rId6"/>
          <a:stretch>
            <a:fillRect/>
          </a:stretch>
        </p:blipFill>
        <p:spPr>
          <a:xfrm>
            <a:off x="1429115" y="3678153"/>
            <a:ext cx="3544755" cy="1037088"/>
          </a:xfrm>
          <a:prstGeom prst="rect">
            <a:avLst/>
          </a:prstGeom>
        </p:spPr>
      </p:pic>
      <p:pic>
        <p:nvPicPr>
          <p:cNvPr id="23" name="图片 22">
            <a:extLst>
              <a:ext uri="{FF2B5EF4-FFF2-40B4-BE49-F238E27FC236}">
                <a16:creationId xmlns:a16="http://schemas.microsoft.com/office/drawing/2014/main" id="{EB8F0AC1-C78F-12F4-E552-694A22ADB181}"/>
              </a:ext>
            </a:extLst>
          </p:cNvPr>
          <p:cNvPicPr>
            <a:picLocks noChangeAspect="1"/>
          </p:cNvPicPr>
          <p:nvPr/>
        </p:nvPicPr>
        <p:blipFill>
          <a:blip r:embed="rId7"/>
          <a:stretch>
            <a:fillRect/>
          </a:stretch>
        </p:blipFill>
        <p:spPr>
          <a:xfrm>
            <a:off x="1429115" y="4760336"/>
            <a:ext cx="3230248" cy="1479339"/>
          </a:xfrm>
          <a:prstGeom prst="rect">
            <a:avLst/>
          </a:prstGeom>
        </p:spPr>
      </p:pic>
      <p:graphicFrame>
        <p:nvGraphicFramePr>
          <p:cNvPr id="24" name="对象 23">
            <a:extLst>
              <a:ext uri="{FF2B5EF4-FFF2-40B4-BE49-F238E27FC236}">
                <a16:creationId xmlns:a16="http://schemas.microsoft.com/office/drawing/2014/main" id="{12691362-5A93-6E2C-36F7-D3701A3FA0AA}"/>
              </a:ext>
            </a:extLst>
          </p:cNvPr>
          <p:cNvGraphicFramePr>
            <a:graphicFrameLocks noChangeAspect="1"/>
          </p:cNvGraphicFramePr>
          <p:nvPr>
            <p:extLst>
              <p:ext uri="{D42A27DB-BD31-4B8C-83A1-F6EECF244321}">
                <p14:modId xmlns:p14="http://schemas.microsoft.com/office/powerpoint/2010/main" val="16812265"/>
              </p:ext>
            </p:extLst>
          </p:nvPr>
        </p:nvGraphicFramePr>
        <p:xfrm>
          <a:off x="217519" y="3824652"/>
          <a:ext cx="965200" cy="533400"/>
        </p:xfrm>
        <a:graphic>
          <a:graphicData uri="http://schemas.openxmlformats.org/presentationml/2006/ole">
            <mc:AlternateContent xmlns:mc="http://schemas.openxmlformats.org/markup-compatibility/2006">
              <mc:Choice xmlns:v="urn:schemas-microsoft-com:vml" Requires="v">
                <p:oleObj name="Equation" r:id="rId8" imgW="482400" imgH="266400" progId="Equation.DSMT4">
                  <p:embed/>
                </p:oleObj>
              </mc:Choice>
              <mc:Fallback>
                <p:oleObj name="Equation" r:id="rId8" imgW="482400" imgH="266400" progId="Equation.DSMT4">
                  <p:embed/>
                  <p:pic>
                    <p:nvPicPr>
                      <p:cNvPr id="22" name="对象 21">
                        <a:extLst>
                          <a:ext uri="{FF2B5EF4-FFF2-40B4-BE49-F238E27FC236}">
                            <a16:creationId xmlns:a16="http://schemas.microsoft.com/office/drawing/2014/main" id="{B69B8798-D74F-607F-8B1F-86014176D6DB}"/>
                          </a:ext>
                        </a:extLst>
                      </p:cNvPr>
                      <p:cNvPicPr/>
                      <p:nvPr/>
                    </p:nvPicPr>
                    <p:blipFill>
                      <a:blip r:embed="rId9"/>
                      <a:stretch>
                        <a:fillRect/>
                      </a:stretch>
                    </p:blipFill>
                    <p:spPr>
                      <a:xfrm>
                        <a:off x="217519" y="3824652"/>
                        <a:ext cx="965200" cy="533400"/>
                      </a:xfrm>
                      <a:prstGeom prst="rect">
                        <a:avLst/>
                      </a:prstGeom>
                    </p:spPr>
                  </p:pic>
                </p:oleObj>
              </mc:Fallback>
            </mc:AlternateContent>
          </a:graphicData>
        </a:graphic>
      </p:graphicFrame>
      <p:cxnSp>
        <p:nvCxnSpPr>
          <p:cNvPr id="28" name="直接箭头连接符 27">
            <a:extLst>
              <a:ext uri="{FF2B5EF4-FFF2-40B4-BE49-F238E27FC236}">
                <a16:creationId xmlns:a16="http://schemas.microsoft.com/office/drawing/2014/main" id="{C6237E06-5DBB-D705-04A2-182BCC6BB9A8}"/>
              </a:ext>
            </a:extLst>
          </p:cNvPr>
          <p:cNvCxnSpPr>
            <a:cxnSpLocks/>
          </p:cNvCxnSpPr>
          <p:nvPr/>
        </p:nvCxnSpPr>
        <p:spPr>
          <a:xfrm flipH="1">
            <a:off x="1037869" y="4091352"/>
            <a:ext cx="488072" cy="105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8DF2AC3-4024-8E8B-0CBC-EFFE853CC0A3}"/>
              </a:ext>
            </a:extLst>
          </p:cNvPr>
          <p:cNvPicPr>
            <a:picLocks noChangeAspect="1"/>
          </p:cNvPicPr>
          <p:nvPr/>
        </p:nvPicPr>
        <p:blipFill>
          <a:blip r:embed="rId10"/>
          <a:stretch>
            <a:fillRect/>
          </a:stretch>
        </p:blipFill>
        <p:spPr>
          <a:xfrm>
            <a:off x="1398561" y="6228027"/>
            <a:ext cx="2133898" cy="476316"/>
          </a:xfrm>
          <a:prstGeom prst="rect">
            <a:avLst/>
          </a:prstGeom>
        </p:spPr>
      </p:pic>
    </p:spTree>
    <p:extLst>
      <p:ext uri="{BB962C8B-B14F-4D97-AF65-F5344CB8AC3E}">
        <p14:creationId xmlns:p14="http://schemas.microsoft.com/office/powerpoint/2010/main" val="126473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F8AC-337D-BEA6-3745-F3EBB6D4025A}"/>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194580E8-0BE5-058F-B9FA-8C6F19F88640}"/>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A894914-D87C-3EE5-60F8-0E73EEAFB62A}"/>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特征重建和融合模块（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FRF</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851B096-5CC5-8105-5CF8-AB92A46D9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5B44B469-BB97-CEB6-C49F-5D63B48738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18B872C5-1126-3A15-04FE-C99920CC614D}"/>
              </a:ext>
            </a:extLst>
          </p:cNvPr>
          <p:cNvSpPr txBox="1"/>
          <p:nvPr/>
        </p:nvSpPr>
        <p:spPr>
          <a:xfrm>
            <a:off x="425409" y="1006565"/>
            <a:ext cx="8660349"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使用补偿过的特征进行逐像素对准提高对准精度。</a:t>
            </a:r>
          </a:p>
        </p:txBody>
      </p:sp>
      <p:sp>
        <p:nvSpPr>
          <p:cNvPr id="7" name="文本框 6">
            <a:extLst>
              <a:ext uri="{FF2B5EF4-FFF2-40B4-BE49-F238E27FC236}">
                <a16:creationId xmlns:a16="http://schemas.microsoft.com/office/drawing/2014/main" id="{837367C1-A673-8BDB-02A9-CEFA96C6EB95}"/>
              </a:ext>
            </a:extLst>
          </p:cNvPr>
          <p:cNvSpPr txBox="1"/>
          <p:nvPr/>
        </p:nvSpPr>
        <p:spPr>
          <a:xfrm>
            <a:off x="593522" y="1674491"/>
            <a:ext cx="2952629" cy="400110"/>
          </a:xfrm>
          <a:prstGeom prst="rect">
            <a:avLst/>
          </a:prstGeom>
          <a:noFill/>
        </p:spPr>
        <p:txBody>
          <a:bodyPr wrap="square">
            <a:spAutoFit/>
          </a:bodyPr>
          <a:lstStyle/>
          <a:p>
            <a:r>
              <a:rPr lang="en-US" altLang="zh-CN" sz="2000" b="0" i="0" dirty="0">
                <a:effectLst/>
                <a:latin typeface="黑体" panose="02010609060101010101" pitchFamily="49" charset="-122"/>
                <a:ea typeface="黑体" panose="02010609060101010101" pitchFamily="49" charset="-122"/>
              </a:rPr>
              <a:t>3</a:t>
            </a:r>
            <a:r>
              <a:rPr lang="zh-CN" altLang="en-US" sz="2000" b="0" i="0" dirty="0">
                <a:effectLst/>
                <a:latin typeface="黑体" panose="02010609060101010101" pitchFamily="49" charset="-122"/>
                <a:ea typeface="黑体" panose="02010609060101010101" pitchFamily="49" charset="-122"/>
              </a:rPr>
              <a:t>）特征重建和融合：</a:t>
            </a:r>
            <a:endParaRPr lang="zh-CN" altLang="en-US" sz="2000" dirty="0">
              <a:latin typeface="黑体" panose="02010609060101010101" pitchFamily="49" charset="-122"/>
              <a:ea typeface="黑体" panose="02010609060101010101" pitchFamily="49" charset="-122"/>
            </a:endParaRPr>
          </a:p>
        </p:txBody>
      </p:sp>
      <p:sp>
        <p:nvSpPr>
          <p:cNvPr id="9" name="文本框 19">
            <a:extLst>
              <a:ext uri="{FF2B5EF4-FFF2-40B4-BE49-F238E27FC236}">
                <a16:creationId xmlns:a16="http://schemas.microsoft.com/office/drawing/2014/main" id="{2723250C-B8D7-E41C-5BB0-0B30F7A59947}"/>
              </a:ext>
            </a:extLst>
          </p:cNvPr>
          <p:cNvSpPr txBox="1"/>
          <p:nvPr/>
        </p:nvSpPr>
        <p:spPr>
          <a:xfrm>
            <a:off x="700119" y="2182725"/>
            <a:ext cx="593365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目的：利用对齐感知矩阵，实现配准。</a:t>
            </a:r>
          </a:p>
        </p:txBody>
      </p:sp>
      <p:sp>
        <p:nvSpPr>
          <p:cNvPr id="2" name="文本框 19">
            <a:extLst>
              <a:ext uri="{FF2B5EF4-FFF2-40B4-BE49-F238E27FC236}">
                <a16:creationId xmlns:a16="http://schemas.microsoft.com/office/drawing/2014/main" id="{B8D80F59-AE45-BDFD-4AD4-51FF4F023D2F}"/>
              </a:ext>
            </a:extLst>
          </p:cNvPr>
          <p:cNvSpPr txBox="1"/>
          <p:nvPr/>
        </p:nvSpPr>
        <p:spPr>
          <a:xfrm>
            <a:off x="1429115" y="2661305"/>
            <a:ext cx="6107405"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直接在划分的区域对齐，所提供的对齐数据较少？</a:t>
            </a:r>
          </a:p>
        </p:txBody>
      </p:sp>
      <p:pic>
        <p:nvPicPr>
          <p:cNvPr id="15" name="图片 14">
            <a:extLst>
              <a:ext uri="{FF2B5EF4-FFF2-40B4-BE49-F238E27FC236}">
                <a16:creationId xmlns:a16="http://schemas.microsoft.com/office/drawing/2014/main" id="{238C9E39-2F8D-D2FD-50DD-607D3DF63E11}"/>
              </a:ext>
            </a:extLst>
          </p:cNvPr>
          <p:cNvPicPr>
            <a:picLocks noChangeAspect="1"/>
          </p:cNvPicPr>
          <p:nvPr/>
        </p:nvPicPr>
        <p:blipFill>
          <a:blip r:embed="rId5"/>
          <a:stretch>
            <a:fillRect/>
          </a:stretch>
        </p:blipFill>
        <p:spPr>
          <a:xfrm>
            <a:off x="8070749" y="884259"/>
            <a:ext cx="2876186" cy="4258874"/>
          </a:xfrm>
          <a:prstGeom prst="rect">
            <a:avLst/>
          </a:prstGeom>
        </p:spPr>
      </p:pic>
      <p:pic>
        <p:nvPicPr>
          <p:cNvPr id="19" name="图片 18">
            <a:extLst>
              <a:ext uri="{FF2B5EF4-FFF2-40B4-BE49-F238E27FC236}">
                <a16:creationId xmlns:a16="http://schemas.microsoft.com/office/drawing/2014/main" id="{C92E74F0-FF7F-A09C-E3C1-44A725B829E5}"/>
              </a:ext>
            </a:extLst>
          </p:cNvPr>
          <p:cNvPicPr>
            <a:picLocks noChangeAspect="1"/>
          </p:cNvPicPr>
          <p:nvPr/>
        </p:nvPicPr>
        <p:blipFill>
          <a:blip r:embed="rId6"/>
          <a:stretch>
            <a:fillRect/>
          </a:stretch>
        </p:blipFill>
        <p:spPr>
          <a:xfrm>
            <a:off x="836675" y="3232908"/>
            <a:ext cx="3670522" cy="816536"/>
          </a:xfrm>
          <a:prstGeom prst="rect">
            <a:avLst/>
          </a:prstGeom>
        </p:spPr>
      </p:pic>
      <p:pic>
        <p:nvPicPr>
          <p:cNvPr id="22" name="图片 21">
            <a:extLst>
              <a:ext uri="{FF2B5EF4-FFF2-40B4-BE49-F238E27FC236}">
                <a16:creationId xmlns:a16="http://schemas.microsoft.com/office/drawing/2014/main" id="{66F14877-B1DA-349C-B057-E824CB937FBB}"/>
              </a:ext>
            </a:extLst>
          </p:cNvPr>
          <p:cNvPicPr>
            <a:picLocks noChangeAspect="1"/>
          </p:cNvPicPr>
          <p:nvPr/>
        </p:nvPicPr>
        <p:blipFill>
          <a:blip r:embed="rId7"/>
          <a:stretch>
            <a:fillRect/>
          </a:stretch>
        </p:blipFill>
        <p:spPr>
          <a:xfrm>
            <a:off x="3670057" y="3725180"/>
            <a:ext cx="2425943" cy="303886"/>
          </a:xfrm>
          <a:prstGeom prst="rect">
            <a:avLst/>
          </a:prstGeom>
        </p:spPr>
      </p:pic>
      <p:pic>
        <p:nvPicPr>
          <p:cNvPr id="27" name="图片 26">
            <a:extLst>
              <a:ext uri="{FF2B5EF4-FFF2-40B4-BE49-F238E27FC236}">
                <a16:creationId xmlns:a16="http://schemas.microsoft.com/office/drawing/2014/main" id="{00868872-2F6F-1C7E-C4D9-EF6451C7B71E}"/>
              </a:ext>
            </a:extLst>
          </p:cNvPr>
          <p:cNvPicPr>
            <a:picLocks noChangeAspect="1"/>
          </p:cNvPicPr>
          <p:nvPr/>
        </p:nvPicPr>
        <p:blipFill>
          <a:blip r:embed="rId8"/>
          <a:stretch>
            <a:fillRect/>
          </a:stretch>
        </p:blipFill>
        <p:spPr>
          <a:xfrm>
            <a:off x="836675" y="4096454"/>
            <a:ext cx="3312753" cy="1071773"/>
          </a:xfrm>
          <a:prstGeom prst="rect">
            <a:avLst/>
          </a:prstGeom>
        </p:spPr>
      </p:pic>
      <p:pic>
        <p:nvPicPr>
          <p:cNvPr id="30" name="图片 29">
            <a:extLst>
              <a:ext uri="{FF2B5EF4-FFF2-40B4-BE49-F238E27FC236}">
                <a16:creationId xmlns:a16="http://schemas.microsoft.com/office/drawing/2014/main" id="{1E5B67B3-E8AB-FB71-5351-91394D8F1446}"/>
              </a:ext>
            </a:extLst>
          </p:cNvPr>
          <p:cNvPicPr>
            <a:picLocks noChangeAspect="1"/>
          </p:cNvPicPr>
          <p:nvPr/>
        </p:nvPicPr>
        <p:blipFill>
          <a:blip r:embed="rId9"/>
          <a:stretch>
            <a:fillRect/>
          </a:stretch>
        </p:blipFill>
        <p:spPr>
          <a:xfrm>
            <a:off x="836675" y="5183509"/>
            <a:ext cx="2247726" cy="501291"/>
          </a:xfrm>
          <a:prstGeom prst="rect">
            <a:avLst/>
          </a:prstGeom>
        </p:spPr>
      </p:pic>
      <p:pic>
        <p:nvPicPr>
          <p:cNvPr id="32" name="图片 31">
            <a:extLst>
              <a:ext uri="{FF2B5EF4-FFF2-40B4-BE49-F238E27FC236}">
                <a16:creationId xmlns:a16="http://schemas.microsoft.com/office/drawing/2014/main" id="{FB09E6D3-D791-F4F8-46B3-7EE0D60B146D}"/>
              </a:ext>
            </a:extLst>
          </p:cNvPr>
          <p:cNvPicPr>
            <a:picLocks noChangeAspect="1"/>
          </p:cNvPicPr>
          <p:nvPr/>
        </p:nvPicPr>
        <p:blipFill>
          <a:blip r:embed="rId10"/>
          <a:stretch>
            <a:fillRect/>
          </a:stretch>
        </p:blipFill>
        <p:spPr>
          <a:xfrm>
            <a:off x="836675" y="5715349"/>
            <a:ext cx="4529363" cy="566170"/>
          </a:xfrm>
          <a:prstGeom prst="rect">
            <a:avLst/>
          </a:prstGeom>
        </p:spPr>
      </p:pic>
      <p:pic>
        <p:nvPicPr>
          <p:cNvPr id="35" name="图片 34">
            <a:extLst>
              <a:ext uri="{FF2B5EF4-FFF2-40B4-BE49-F238E27FC236}">
                <a16:creationId xmlns:a16="http://schemas.microsoft.com/office/drawing/2014/main" id="{F53E713F-490F-FF15-9FBD-E9FF1DCDF63F}"/>
              </a:ext>
            </a:extLst>
          </p:cNvPr>
          <p:cNvPicPr>
            <a:picLocks noChangeAspect="1"/>
          </p:cNvPicPr>
          <p:nvPr/>
        </p:nvPicPr>
        <p:blipFill>
          <a:blip r:embed="rId11"/>
          <a:stretch>
            <a:fillRect/>
          </a:stretch>
        </p:blipFill>
        <p:spPr>
          <a:xfrm>
            <a:off x="7516437" y="5220804"/>
            <a:ext cx="4151220" cy="1454208"/>
          </a:xfrm>
          <a:prstGeom prst="rect">
            <a:avLst/>
          </a:prstGeom>
        </p:spPr>
      </p:pic>
    </p:spTree>
    <p:extLst>
      <p:ext uri="{BB962C8B-B14F-4D97-AF65-F5344CB8AC3E}">
        <p14:creationId xmlns:p14="http://schemas.microsoft.com/office/powerpoint/2010/main" val="306843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9F231-446B-67FC-DB21-A93F4800DA1D}"/>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8DE7FC8-7C2C-DD1D-BE30-488760F14B41}"/>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BEF9F98-EC56-0FC7-6E61-4B8897A2D2B2}"/>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20A1B52-4572-2C38-CA48-C7D0E05FE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6AF0DCB9-7813-B12B-7B7F-2A293D7B56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3" name="文本框 19">
            <a:extLst>
              <a:ext uri="{FF2B5EF4-FFF2-40B4-BE49-F238E27FC236}">
                <a16:creationId xmlns:a16="http://schemas.microsoft.com/office/drawing/2014/main" id="{F506B639-9739-201E-AE2A-180EE65D9FAF}"/>
              </a:ext>
            </a:extLst>
          </p:cNvPr>
          <p:cNvSpPr txBox="1"/>
          <p:nvPr/>
        </p:nvSpPr>
        <p:spPr>
          <a:xfrm>
            <a:off x="821455" y="1008909"/>
            <a:ext cx="8660349"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）训练策略：前</a:t>
            </a:r>
            <a:r>
              <a:rPr lang="en-US" altLang="zh-CN" sz="2000" dirty="0"/>
              <a:t>160</a:t>
            </a:r>
            <a:r>
              <a:rPr lang="zh-CN" altLang="en-US" sz="2000" dirty="0"/>
              <a:t>个</a:t>
            </a:r>
            <a:r>
              <a:rPr lang="en-US" altLang="zh-CN" sz="2000" dirty="0"/>
              <a:t>epochs</a:t>
            </a:r>
            <a:r>
              <a:rPr lang="zh-CN" altLang="en-US" sz="2000" dirty="0"/>
              <a:t>预热，进行特征跨模态对齐感知模块学习</a:t>
            </a:r>
          </a:p>
        </p:txBody>
      </p:sp>
      <p:pic>
        <p:nvPicPr>
          <p:cNvPr id="7" name="图片 6">
            <a:extLst>
              <a:ext uri="{FF2B5EF4-FFF2-40B4-BE49-F238E27FC236}">
                <a16:creationId xmlns:a16="http://schemas.microsoft.com/office/drawing/2014/main" id="{1E652C1F-BF41-26BB-F4B7-873B236D5397}"/>
              </a:ext>
            </a:extLst>
          </p:cNvPr>
          <p:cNvPicPr>
            <a:picLocks noChangeAspect="1"/>
          </p:cNvPicPr>
          <p:nvPr/>
        </p:nvPicPr>
        <p:blipFill>
          <a:blip r:embed="rId5"/>
          <a:srcRect t="26726"/>
          <a:stretch/>
        </p:blipFill>
        <p:spPr>
          <a:xfrm>
            <a:off x="4052505" y="1930502"/>
            <a:ext cx="2819794" cy="307134"/>
          </a:xfrm>
          <a:prstGeom prst="rect">
            <a:avLst/>
          </a:prstGeom>
        </p:spPr>
      </p:pic>
      <p:sp>
        <p:nvSpPr>
          <p:cNvPr id="8" name="文本框 19">
            <a:extLst>
              <a:ext uri="{FF2B5EF4-FFF2-40B4-BE49-F238E27FC236}">
                <a16:creationId xmlns:a16="http://schemas.microsoft.com/office/drawing/2014/main" id="{9FAF460E-5416-0E6F-B478-9FE607E31703}"/>
              </a:ext>
            </a:extLst>
          </p:cNvPr>
          <p:cNvSpPr txBox="1"/>
          <p:nvPr/>
        </p:nvSpPr>
        <p:spPr>
          <a:xfrm>
            <a:off x="864166" y="2524110"/>
            <a:ext cx="1988786"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2</a:t>
            </a:r>
            <a:r>
              <a:rPr lang="zh-CN" altLang="en-US" sz="2000" dirty="0"/>
              <a:t>）评价指标：</a:t>
            </a:r>
          </a:p>
        </p:txBody>
      </p:sp>
      <p:graphicFrame>
        <p:nvGraphicFramePr>
          <p:cNvPr id="9" name="对象 8">
            <a:extLst>
              <a:ext uri="{FF2B5EF4-FFF2-40B4-BE49-F238E27FC236}">
                <a16:creationId xmlns:a16="http://schemas.microsoft.com/office/drawing/2014/main" id="{37603295-4581-CACA-55B4-8921B405DC01}"/>
              </a:ext>
            </a:extLst>
          </p:cNvPr>
          <p:cNvGraphicFramePr>
            <a:graphicFrameLocks noChangeAspect="1"/>
          </p:cNvGraphicFramePr>
          <p:nvPr>
            <p:extLst>
              <p:ext uri="{D42A27DB-BD31-4B8C-83A1-F6EECF244321}">
                <p14:modId xmlns:p14="http://schemas.microsoft.com/office/powerpoint/2010/main" val="1015512772"/>
              </p:ext>
            </p:extLst>
          </p:nvPr>
        </p:nvGraphicFramePr>
        <p:xfrm>
          <a:off x="2749511" y="3173040"/>
          <a:ext cx="447068" cy="396982"/>
        </p:xfrm>
        <a:graphic>
          <a:graphicData uri="http://schemas.openxmlformats.org/presentationml/2006/ole">
            <mc:AlternateContent xmlns:mc="http://schemas.openxmlformats.org/markup-compatibility/2006">
              <mc:Choice xmlns:v="urn:schemas-microsoft-com:vml" Requires="v">
                <p:oleObj name="Equation" r:id="rId6" imgW="266400" imgH="228600" progId="Equation.DSMT4">
                  <p:embed/>
                </p:oleObj>
              </mc:Choice>
              <mc:Fallback>
                <p:oleObj name="Equation" r:id="rId6" imgW="266400" imgH="228600" progId="Equation.DSMT4">
                  <p:embed/>
                  <p:pic>
                    <p:nvPicPr>
                      <p:cNvPr id="0" name=""/>
                      <p:cNvPicPr/>
                      <p:nvPr/>
                    </p:nvPicPr>
                    <p:blipFill>
                      <a:blip r:embed="rId7"/>
                      <a:stretch>
                        <a:fillRect/>
                      </a:stretch>
                    </p:blipFill>
                    <p:spPr>
                      <a:xfrm>
                        <a:off x="2749511" y="3173040"/>
                        <a:ext cx="447068" cy="396982"/>
                      </a:xfrm>
                      <a:prstGeom prst="rect">
                        <a:avLst/>
                      </a:prstGeom>
                    </p:spPr>
                  </p:pic>
                </p:oleObj>
              </mc:Fallback>
            </mc:AlternateContent>
          </a:graphicData>
        </a:graphic>
      </p:graphicFrame>
      <p:sp>
        <p:nvSpPr>
          <p:cNvPr id="10" name="文本框 19">
            <a:extLst>
              <a:ext uri="{FF2B5EF4-FFF2-40B4-BE49-F238E27FC236}">
                <a16:creationId xmlns:a16="http://schemas.microsoft.com/office/drawing/2014/main" id="{85C9A8C1-962E-851F-C10C-0242894162A2}"/>
              </a:ext>
            </a:extLst>
          </p:cNvPr>
          <p:cNvSpPr txBox="1"/>
          <p:nvPr/>
        </p:nvSpPr>
        <p:spPr>
          <a:xfrm>
            <a:off x="1871814" y="3063730"/>
            <a:ext cx="981137"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交叉熵</a:t>
            </a:r>
          </a:p>
        </p:txBody>
      </p:sp>
      <p:sp>
        <p:nvSpPr>
          <p:cNvPr id="11" name="文本框 19">
            <a:extLst>
              <a:ext uri="{FF2B5EF4-FFF2-40B4-BE49-F238E27FC236}">
                <a16:creationId xmlns:a16="http://schemas.microsoft.com/office/drawing/2014/main" id="{07DC18D7-49CE-9B4F-2BBA-02274B84CD5D}"/>
              </a:ext>
            </a:extLst>
          </p:cNvPr>
          <p:cNvSpPr txBox="1"/>
          <p:nvPr/>
        </p:nvSpPr>
        <p:spPr>
          <a:xfrm>
            <a:off x="3263407" y="3070547"/>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：相似性</a:t>
            </a:r>
          </a:p>
        </p:txBody>
      </p:sp>
      <p:graphicFrame>
        <p:nvGraphicFramePr>
          <p:cNvPr id="12" name="对象 11">
            <a:extLst>
              <a:ext uri="{FF2B5EF4-FFF2-40B4-BE49-F238E27FC236}">
                <a16:creationId xmlns:a16="http://schemas.microsoft.com/office/drawing/2014/main" id="{728F15EE-8B6A-A545-F7A9-53FE43899037}"/>
              </a:ext>
            </a:extLst>
          </p:cNvPr>
          <p:cNvGraphicFramePr>
            <a:graphicFrameLocks noChangeAspect="1"/>
          </p:cNvGraphicFramePr>
          <p:nvPr>
            <p:extLst>
              <p:ext uri="{D42A27DB-BD31-4B8C-83A1-F6EECF244321}">
                <p14:modId xmlns:p14="http://schemas.microsoft.com/office/powerpoint/2010/main" val="180718880"/>
              </p:ext>
            </p:extLst>
          </p:nvPr>
        </p:nvGraphicFramePr>
        <p:xfrm>
          <a:off x="2665413" y="3679825"/>
          <a:ext cx="617537" cy="396875"/>
        </p:xfrm>
        <a:graphic>
          <a:graphicData uri="http://schemas.openxmlformats.org/presentationml/2006/ole">
            <mc:AlternateContent xmlns:mc="http://schemas.openxmlformats.org/markup-compatibility/2006">
              <mc:Choice xmlns:v="urn:schemas-microsoft-com:vml" Requires="v">
                <p:oleObj name="Equation" r:id="rId8" imgW="368280" imgH="228600" progId="Equation.DSMT4">
                  <p:embed/>
                </p:oleObj>
              </mc:Choice>
              <mc:Fallback>
                <p:oleObj name="Equation" r:id="rId8" imgW="368280" imgH="228600" progId="Equation.DSMT4">
                  <p:embed/>
                  <p:pic>
                    <p:nvPicPr>
                      <p:cNvPr id="9" name="对象 8">
                        <a:extLst>
                          <a:ext uri="{FF2B5EF4-FFF2-40B4-BE49-F238E27FC236}">
                            <a16:creationId xmlns:a16="http://schemas.microsoft.com/office/drawing/2014/main" id="{37603295-4581-CACA-55B4-8921B405DC01}"/>
                          </a:ext>
                        </a:extLst>
                      </p:cNvPr>
                      <p:cNvPicPr/>
                      <p:nvPr/>
                    </p:nvPicPr>
                    <p:blipFill>
                      <a:blip r:embed="rId9"/>
                      <a:stretch>
                        <a:fillRect/>
                      </a:stretch>
                    </p:blipFill>
                    <p:spPr>
                      <a:xfrm>
                        <a:off x="2665413" y="3679825"/>
                        <a:ext cx="617537" cy="396875"/>
                      </a:xfrm>
                      <a:prstGeom prst="rect">
                        <a:avLst/>
                      </a:prstGeom>
                    </p:spPr>
                  </p:pic>
                </p:oleObj>
              </mc:Fallback>
            </mc:AlternateContent>
          </a:graphicData>
        </a:graphic>
      </p:graphicFrame>
      <p:sp>
        <p:nvSpPr>
          <p:cNvPr id="13" name="文本框 19">
            <a:extLst>
              <a:ext uri="{FF2B5EF4-FFF2-40B4-BE49-F238E27FC236}">
                <a16:creationId xmlns:a16="http://schemas.microsoft.com/office/drawing/2014/main" id="{310C73BB-A844-418E-A43A-69720DB5D94F}"/>
              </a:ext>
            </a:extLst>
          </p:cNvPr>
          <p:cNvSpPr txBox="1"/>
          <p:nvPr/>
        </p:nvSpPr>
        <p:spPr>
          <a:xfrm>
            <a:off x="1351307" y="3575500"/>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峰值信噪比</a:t>
            </a:r>
          </a:p>
        </p:txBody>
      </p:sp>
      <p:sp>
        <p:nvSpPr>
          <p:cNvPr id="14" name="文本框 19">
            <a:extLst>
              <a:ext uri="{FF2B5EF4-FFF2-40B4-BE49-F238E27FC236}">
                <a16:creationId xmlns:a16="http://schemas.microsoft.com/office/drawing/2014/main" id="{5ED17047-2A06-991B-4437-E66155D2A107}"/>
              </a:ext>
            </a:extLst>
          </p:cNvPr>
          <p:cNvSpPr txBox="1"/>
          <p:nvPr/>
        </p:nvSpPr>
        <p:spPr>
          <a:xfrm>
            <a:off x="3263407" y="3576839"/>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：图像质量</a:t>
            </a:r>
          </a:p>
        </p:txBody>
      </p:sp>
      <p:graphicFrame>
        <p:nvGraphicFramePr>
          <p:cNvPr id="15" name="对象 14">
            <a:extLst>
              <a:ext uri="{FF2B5EF4-FFF2-40B4-BE49-F238E27FC236}">
                <a16:creationId xmlns:a16="http://schemas.microsoft.com/office/drawing/2014/main" id="{D1F111DE-BD72-BD5D-FA9A-03865287B104}"/>
              </a:ext>
            </a:extLst>
          </p:cNvPr>
          <p:cNvGraphicFramePr>
            <a:graphicFrameLocks noChangeAspect="1"/>
          </p:cNvGraphicFramePr>
          <p:nvPr>
            <p:extLst>
              <p:ext uri="{D42A27DB-BD31-4B8C-83A1-F6EECF244321}">
                <p14:modId xmlns:p14="http://schemas.microsoft.com/office/powerpoint/2010/main" val="361957716"/>
              </p:ext>
            </p:extLst>
          </p:nvPr>
        </p:nvGraphicFramePr>
        <p:xfrm>
          <a:off x="2759075" y="4224338"/>
          <a:ext cx="596900" cy="396875"/>
        </p:xfrm>
        <a:graphic>
          <a:graphicData uri="http://schemas.openxmlformats.org/presentationml/2006/ole">
            <mc:AlternateContent xmlns:mc="http://schemas.openxmlformats.org/markup-compatibility/2006">
              <mc:Choice xmlns:v="urn:schemas-microsoft-com:vml" Requires="v">
                <p:oleObj name="Equation" r:id="rId10" imgW="355320" imgH="228600" progId="Equation.DSMT4">
                  <p:embed/>
                </p:oleObj>
              </mc:Choice>
              <mc:Fallback>
                <p:oleObj name="Equation" r:id="rId10" imgW="355320" imgH="228600" progId="Equation.DSMT4">
                  <p:embed/>
                  <p:pic>
                    <p:nvPicPr>
                      <p:cNvPr id="12" name="对象 11">
                        <a:extLst>
                          <a:ext uri="{FF2B5EF4-FFF2-40B4-BE49-F238E27FC236}">
                            <a16:creationId xmlns:a16="http://schemas.microsoft.com/office/drawing/2014/main" id="{728F15EE-8B6A-A545-F7A9-53FE43899037}"/>
                          </a:ext>
                        </a:extLst>
                      </p:cNvPr>
                      <p:cNvPicPr/>
                      <p:nvPr/>
                    </p:nvPicPr>
                    <p:blipFill>
                      <a:blip r:embed="rId11"/>
                      <a:stretch>
                        <a:fillRect/>
                      </a:stretch>
                    </p:blipFill>
                    <p:spPr>
                      <a:xfrm>
                        <a:off x="2759075" y="4224338"/>
                        <a:ext cx="596900" cy="396875"/>
                      </a:xfrm>
                      <a:prstGeom prst="rect">
                        <a:avLst/>
                      </a:prstGeom>
                    </p:spPr>
                  </p:pic>
                </p:oleObj>
              </mc:Fallback>
            </mc:AlternateContent>
          </a:graphicData>
        </a:graphic>
      </p:graphicFrame>
      <p:sp>
        <p:nvSpPr>
          <p:cNvPr id="16" name="文本框 19">
            <a:extLst>
              <a:ext uri="{FF2B5EF4-FFF2-40B4-BE49-F238E27FC236}">
                <a16:creationId xmlns:a16="http://schemas.microsoft.com/office/drawing/2014/main" id="{C14C7B79-B736-0BC1-525B-1B7960F077E6}"/>
              </a:ext>
            </a:extLst>
          </p:cNvPr>
          <p:cNvSpPr txBox="1"/>
          <p:nvPr/>
        </p:nvSpPr>
        <p:spPr>
          <a:xfrm>
            <a:off x="864165" y="4120689"/>
            <a:ext cx="219297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基于一致的融合</a:t>
            </a:r>
          </a:p>
        </p:txBody>
      </p:sp>
      <p:sp>
        <p:nvSpPr>
          <p:cNvPr id="17" name="文本框 19">
            <a:extLst>
              <a:ext uri="{FF2B5EF4-FFF2-40B4-BE49-F238E27FC236}">
                <a16:creationId xmlns:a16="http://schemas.microsoft.com/office/drawing/2014/main" id="{DC607EB9-6D1C-59F7-A046-13585D819EFA}"/>
              </a:ext>
            </a:extLst>
          </p:cNvPr>
          <p:cNvSpPr txBox="1"/>
          <p:nvPr/>
        </p:nvSpPr>
        <p:spPr>
          <a:xfrm>
            <a:off x="3347505" y="4122028"/>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：边缘细节</a:t>
            </a:r>
          </a:p>
        </p:txBody>
      </p:sp>
      <p:graphicFrame>
        <p:nvGraphicFramePr>
          <p:cNvPr id="19" name="对象 18">
            <a:extLst>
              <a:ext uri="{FF2B5EF4-FFF2-40B4-BE49-F238E27FC236}">
                <a16:creationId xmlns:a16="http://schemas.microsoft.com/office/drawing/2014/main" id="{44D99881-DC3D-A926-C932-387C3AC36F8C}"/>
              </a:ext>
            </a:extLst>
          </p:cNvPr>
          <p:cNvGraphicFramePr>
            <a:graphicFrameLocks noChangeAspect="1"/>
          </p:cNvGraphicFramePr>
          <p:nvPr>
            <p:extLst>
              <p:ext uri="{D42A27DB-BD31-4B8C-83A1-F6EECF244321}">
                <p14:modId xmlns:p14="http://schemas.microsoft.com/office/powerpoint/2010/main" val="3335079363"/>
              </p:ext>
            </p:extLst>
          </p:nvPr>
        </p:nvGraphicFramePr>
        <p:xfrm>
          <a:off x="2824163" y="4568825"/>
          <a:ext cx="447675" cy="396875"/>
        </p:xfrm>
        <a:graphic>
          <a:graphicData uri="http://schemas.openxmlformats.org/presentationml/2006/ole">
            <mc:AlternateContent xmlns:mc="http://schemas.openxmlformats.org/markup-compatibility/2006">
              <mc:Choice xmlns:v="urn:schemas-microsoft-com:vml" Requires="v">
                <p:oleObj name="Equation" r:id="rId12" imgW="266400" imgH="228600" progId="Equation.DSMT4">
                  <p:embed/>
                </p:oleObj>
              </mc:Choice>
              <mc:Fallback>
                <p:oleObj name="Equation" r:id="rId12" imgW="266400" imgH="228600" progId="Equation.DSMT4">
                  <p:embed/>
                  <p:pic>
                    <p:nvPicPr>
                      <p:cNvPr id="15" name="对象 14">
                        <a:extLst>
                          <a:ext uri="{FF2B5EF4-FFF2-40B4-BE49-F238E27FC236}">
                            <a16:creationId xmlns:a16="http://schemas.microsoft.com/office/drawing/2014/main" id="{D1F111DE-BD72-BD5D-FA9A-03865287B104}"/>
                          </a:ext>
                        </a:extLst>
                      </p:cNvPr>
                      <p:cNvPicPr/>
                      <p:nvPr/>
                    </p:nvPicPr>
                    <p:blipFill>
                      <a:blip r:embed="rId13"/>
                      <a:stretch>
                        <a:fillRect/>
                      </a:stretch>
                    </p:blipFill>
                    <p:spPr>
                      <a:xfrm>
                        <a:off x="2824163" y="4568825"/>
                        <a:ext cx="447675" cy="396875"/>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68104BFC-AD91-249C-E3B7-C4EC5ECD4652}"/>
              </a:ext>
            </a:extLst>
          </p:cNvPr>
          <p:cNvSpPr txBox="1"/>
          <p:nvPr/>
        </p:nvSpPr>
        <p:spPr>
          <a:xfrm>
            <a:off x="3282950" y="4516616"/>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：融合质量</a:t>
            </a:r>
          </a:p>
        </p:txBody>
      </p:sp>
      <p:graphicFrame>
        <p:nvGraphicFramePr>
          <p:cNvPr id="21" name="对象 20">
            <a:extLst>
              <a:ext uri="{FF2B5EF4-FFF2-40B4-BE49-F238E27FC236}">
                <a16:creationId xmlns:a16="http://schemas.microsoft.com/office/drawing/2014/main" id="{E64B0492-E0AB-AB37-5781-BD8412A74EEB}"/>
              </a:ext>
            </a:extLst>
          </p:cNvPr>
          <p:cNvGraphicFramePr>
            <a:graphicFrameLocks noChangeAspect="1"/>
          </p:cNvGraphicFramePr>
          <p:nvPr>
            <p:extLst>
              <p:ext uri="{D42A27DB-BD31-4B8C-83A1-F6EECF244321}">
                <p14:modId xmlns:p14="http://schemas.microsoft.com/office/powerpoint/2010/main" val="2066876886"/>
              </p:ext>
            </p:extLst>
          </p:nvPr>
        </p:nvGraphicFramePr>
        <p:xfrm>
          <a:off x="2794000" y="4965700"/>
          <a:ext cx="469900" cy="396875"/>
        </p:xfrm>
        <a:graphic>
          <a:graphicData uri="http://schemas.openxmlformats.org/presentationml/2006/ole">
            <mc:AlternateContent xmlns:mc="http://schemas.openxmlformats.org/markup-compatibility/2006">
              <mc:Choice xmlns:v="urn:schemas-microsoft-com:vml" Requires="v">
                <p:oleObj name="Equation" r:id="rId14" imgW="279360" imgH="228600" progId="Equation.DSMT4">
                  <p:embed/>
                </p:oleObj>
              </mc:Choice>
              <mc:Fallback>
                <p:oleObj name="Equation" r:id="rId14" imgW="279360" imgH="228600" progId="Equation.DSMT4">
                  <p:embed/>
                  <p:pic>
                    <p:nvPicPr>
                      <p:cNvPr id="19" name="对象 18">
                        <a:extLst>
                          <a:ext uri="{FF2B5EF4-FFF2-40B4-BE49-F238E27FC236}">
                            <a16:creationId xmlns:a16="http://schemas.microsoft.com/office/drawing/2014/main" id="{44D99881-DC3D-A926-C932-387C3AC36F8C}"/>
                          </a:ext>
                        </a:extLst>
                      </p:cNvPr>
                      <p:cNvPicPr/>
                      <p:nvPr/>
                    </p:nvPicPr>
                    <p:blipFill>
                      <a:blip r:embed="rId15"/>
                      <a:stretch>
                        <a:fillRect/>
                      </a:stretch>
                    </p:blipFill>
                    <p:spPr>
                      <a:xfrm>
                        <a:off x="2794000" y="4965700"/>
                        <a:ext cx="469900" cy="396875"/>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B65E4CF1-D19D-D86D-DAFB-4329C1929AD2}"/>
              </a:ext>
            </a:extLst>
          </p:cNvPr>
          <p:cNvSpPr txBox="1"/>
          <p:nvPr/>
        </p:nvSpPr>
        <p:spPr>
          <a:xfrm>
            <a:off x="3263407" y="4913491"/>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：边缘细节</a:t>
            </a:r>
          </a:p>
        </p:txBody>
      </p:sp>
      <p:graphicFrame>
        <p:nvGraphicFramePr>
          <p:cNvPr id="29" name="对象 28">
            <a:extLst>
              <a:ext uri="{FF2B5EF4-FFF2-40B4-BE49-F238E27FC236}">
                <a16:creationId xmlns:a16="http://schemas.microsoft.com/office/drawing/2014/main" id="{48FF82CB-A59F-41EA-9E53-C5E71658521A}"/>
              </a:ext>
            </a:extLst>
          </p:cNvPr>
          <p:cNvGraphicFramePr>
            <a:graphicFrameLocks noChangeAspect="1"/>
          </p:cNvGraphicFramePr>
          <p:nvPr>
            <p:extLst>
              <p:ext uri="{D42A27DB-BD31-4B8C-83A1-F6EECF244321}">
                <p14:modId xmlns:p14="http://schemas.microsoft.com/office/powerpoint/2010/main" val="4082294313"/>
              </p:ext>
            </p:extLst>
          </p:nvPr>
        </p:nvGraphicFramePr>
        <p:xfrm>
          <a:off x="2655888" y="5557838"/>
          <a:ext cx="638175" cy="396875"/>
        </p:xfrm>
        <a:graphic>
          <a:graphicData uri="http://schemas.openxmlformats.org/presentationml/2006/ole">
            <mc:AlternateContent xmlns:mc="http://schemas.openxmlformats.org/markup-compatibility/2006">
              <mc:Choice xmlns:v="urn:schemas-microsoft-com:vml" Requires="v">
                <p:oleObj name="Equation" r:id="rId16" imgW="380880" imgH="228600" progId="Equation.DSMT4">
                  <p:embed/>
                </p:oleObj>
              </mc:Choice>
              <mc:Fallback>
                <p:oleObj name="Equation" r:id="rId16" imgW="380880" imgH="228600" progId="Equation.DSMT4">
                  <p:embed/>
                  <p:pic>
                    <p:nvPicPr>
                      <p:cNvPr id="12" name="对象 11">
                        <a:extLst>
                          <a:ext uri="{FF2B5EF4-FFF2-40B4-BE49-F238E27FC236}">
                            <a16:creationId xmlns:a16="http://schemas.microsoft.com/office/drawing/2014/main" id="{728F15EE-8B6A-A545-F7A9-53FE43899037}"/>
                          </a:ext>
                        </a:extLst>
                      </p:cNvPr>
                      <p:cNvPicPr/>
                      <p:nvPr/>
                    </p:nvPicPr>
                    <p:blipFill>
                      <a:blip r:embed="rId17"/>
                      <a:stretch>
                        <a:fillRect/>
                      </a:stretch>
                    </p:blipFill>
                    <p:spPr>
                      <a:xfrm>
                        <a:off x="2655888" y="5557838"/>
                        <a:ext cx="638175" cy="396875"/>
                      </a:xfrm>
                      <a:prstGeom prst="rect">
                        <a:avLst/>
                      </a:prstGeom>
                    </p:spPr>
                  </p:pic>
                </p:oleObj>
              </mc:Fallback>
            </mc:AlternateContent>
          </a:graphicData>
        </a:graphic>
      </p:graphicFrame>
      <p:sp>
        <p:nvSpPr>
          <p:cNvPr id="30" name="文本框 19">
            <a:extLst>
              <a:ext uri="{FF2B5EF4-FFF2-40B4-BE49-F238E27FC236}">
                <a16:creationId xmlns:a16="http://schemas.microsoft.com/office/drawing/2014/main" id="{4E5B947B-863A-6D97-3543-1EE05AC996BC}"/>
              </a:ext>
            </a:extLst>
          </p:cNvPr>
          <p:cNvSpPr txBox="1"/>
          <p:nvPr/>
        </p:nvSpPr>
        <p:spPr>
          <a:xfrm>
            <a:off x="1231213" y="5453422"/>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均方根误差</a:t>
            </a:r>
          </a:p>
        </p:txBody>
      </p:sp>
      <p:sp>
        <p:nvSpPr>
          <p:cNvPr id="31" name="文本框 19">
            <a:extLst>
              <a:ext uri="{FF2B5EF4-FFF2-40B4-BE49-F238E27FC236}">
                <a16:creationId xmlns:a16="http://schemas.microsoft.com/office/drawing/2014/main" id="{B82C8127-184F-65F4-CB96-1F6447B4C2D3}"/>
              </a:ext>
            </a:extLst>
          </p:cNvPr>
          <p:cNvSpPr txBox="1"/>
          <p:nvPr/>
        </p:nvSpPr>
        <p:spPr>
          <a:xfrm>
            <a:off x="3263407" y="5454308"/>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：图像失真</a:t>
            </a:r>
          </a:p>
        </p:txBody>
      </p:sp>
      <p:graphicFrame>
        <p:nvGraphicFramePr>
          <p:cNvPr id="32" name="对象 31">
            <a:extLst>
              <a:ext uri="{FF2B5EF4-FFF2-40B4-BE49-F238E27FC236}">
                <a16:creationId xmlns:a16="http://schemas.microsoft.com/office/drawing/2014/main" id="{09F84AF0-95C8-92EB-B9E2-707498C21EF2}"/>
              </a:ext>
            </a:extLst>
          </p:cNvPr>
          <p:cNvGraphicFramePr>
            <a:graphicFrameLocks noChangeAspect="1"/>
          </p:cNvGraphicFramePr>
          <p:nvPr>
            <p:extLst>
              <p:ext uri="{D42A27DB-BD31-4B8C-83A1-F6EECF244321}">
                <p14:modId xmlns:p14="http://schemas.microsoft.com/office/powerpoint/2010/main" val="544503607"/>
              </p:ext>
            </p:extLst>
          </p:nvPr>
        </p:nvGraphicFramePr>
        <p:xfrm>
          <a:off x="2676525" y="6070600"/>
          <a:ext cx="596900" cy="396875"/>
        </p:xfrm>
        <a:graphic>
          <a:graphicData uri="http://schemas.openxmlformats.org/presentationml/2006/ole">
            <mc:AlternateContent xmlns:mc="http://schemas.openxmlformats.org/markup-compatibility/2006">
              <mc:Choice xmlns:v="urn:schemas-microsoft-com:vml" Requires="v">
                <p:oleObj name="Equation" r:id="rId18" imgW="355320" imgH="228600" progId="Equation.DSMT4">
                  <p:embed/>
                </p:oleObj>
              </mc:Choice>
              <mc:Fallback>
                <p:oleObj name="Equation" r:id="rId18" imgW="355320" imgH="228600" progId="Equation.DSMT4">
                  <p:embed/>
                  <p:pic>
                    <p:nvPicPr>
                      <p:cNvPr id="29" name="对象 28">
                        <a:extLst>
                          <a:ext uri="{FF2B5EF4-FFF2-40B4-BE49-F238E27FC236}">
                            <a16:creationId xmlns:a16="http://schemas.microsoft.com/office/drawing/2014/main" id="{48FF82CB-A59F-41EA-9E53-C5E71658521A}"/>
                          </a:ext>
                        </a:extLst>
                      </p:cNvPr>
                      <p:cNvPicPr/>
                      <p:nvPr/>
                    </p:nvPicPr>
                    <p:blipFill>
                      <a:blip r:embed="rId19"/>
                      <a:stretch>
                        <a:fillRect/>
                      </a:stretch>
                    </p:blipFill>
                    <p:spPr>
                      <a:xfrm>
                        <a:off x="2676525" y="6070600"/>
                        <a:ext cx="596900" cy="396875"/>
                      </a:xfrm>
                      <a:prstGeom prst="rect">
                        <a:avLst/>
                      </a:prstGeom>
                    </p:spPr>
                  </p:pic>
                </p:oleObj>
              </mc:Fallback>
            </mc:AlternateContent>
          </a:graphicData>
        </a:graphic>
      </p:graphicFrame>
      <p:sp>
        <p:nvSpPr>
          <p:cNvPr id="34" name="文本框 19">
            <a:extLst>
              <a:ext uri="{FF2B5EF4-FFF2-40B4-BE49-F238E27FC236}">
                <a16:creationId xmlns:a16="http://schemas.microsoft.com/office/drawing/2014/main" id="{C20CB0C2-4F06-2178-77BA-AB6A81A486CA}"/>
              </a:ext>
            </a:extLst>
          </p:cNvPr>
          <p:cNvSpPr txBox="1"/>
          <p:nvPr/>
        </p:nvSpPr>
        <p:spPr>
          <a:xfrm>
            <a:off x="3263407" y="5966411"/>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：相似性</a:t>
            </a:r>
          </a:p>
        </p:txBody>
      </p:sp>
      <p:sp>
        <p:nvSpPr>
          <p:cNvPr id="36" name="文本框 19">
            <a:extLst>
              <a:ext uri="{FF2B5EF4-FFF2-40B4-BE49-F238E27FC236}">
                <a16:creationId xmlns:a16="http://schemas.microsoft.com/office/drawing/2014/main" id="{4E5B947B-863A-6D97-3543-1EE05AC996BC}"/>
              </a:ext>
            </a:extLst>
          </p:cNvPr>
          <p:cNvSpPr txBox="1"/>
          <p:nvPr/>
        </p:nvSpPr>
        <p:spPr>
          <a:xfrm>
            <a:off x="1006704" y="6375750"/>
            <a:ext cx="1928877"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相关差异之和</a:t>
            </a:r>
          </a:p>
        </p:txBody>
      </p:sp>
      <p:sp>
        <p:nvSpPr>
          <p:cNvPr id="37" name="文本框 19">
            <a:extLst>
              <a:ext uri="{FF2B5EF4-FFF2-40B4-BE49-F238E27FC236}">
                <a16:creationId xmlns:a16="http://schemas.microsoft.com/office/drawing/2014/main" id="{B82C8127-184F-65F4-CB96-1F6447B4C2D3}"/>
              </a:ext>
            </a:extLst>
          </p:cNvPr>
          <p:cNvSpPr txBox="1"/>
          <p:nvPr/>
        </p:nvSpPr>
        <p:spPr>
          <a:xfrm>
            <a:off x="3225943" y="6377089"/>
            <a:ext cx="162173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：相似性</a:t>
            </a:r>
          </a:p>
        </p:txBody>
      </p:sp>
      <p:graphicFrame>
        <p:nvGraphicFramePr>
          <p:cNvPr id="38" name="对象 37">
            <a:extLst>
              <a:ext uri="{FF2B5EF4-FFF2-40B4-BE49-F238E27FC236}">
                <a16:creationId xmlns:a16="http://schemas.microsoft.com/office/drawing/2014/main" id="{6301092A-847B-09A6-9731-6E076444A591}"/>
              </a:ext>
            </a:extLst>
          </p:cNvPr>
          <p:cNvGraphicFramePr>
            <a:graphicFrameLocks noChangeAspect="1"/>
          </p:cNvGraphicFramePr>
          <p:nvPr>
            <p:extLst>
              <p:ext uri="{D42A27DB-BD31-4B8C-83A1-F6EECF244321}">
                <p14:modId xmlns:p14="http://schemas.microsoft.com/office/powerpoint/2010/main" val="1193854149"/>
              </p:ext>
            </p:extLst>
          </p:nvPr>
        </p:nvGraphicFramePr>
        <p:xfrm>
          <a:off x="2762250" y="6480175"/>
          <a:ext cx="531813" cy="396875"/>
        </p:xfrm>
        <a:graphic>
          <a:graphicData uri="http://schemas.openxmlformats.org/presentationml/2006/ole">
            <mc:AlternateContent xmlns:mc="http://schemas.openxmlformats.org/markup-compatibility/2006">
              <mc:Choice xmlns:v="urn:schemas-microsoft-com:vml" Requires="v">
                <p:oleObj name="Equation" r:id="rId20" imgW="317160" imgH="228600" progId="Equation.DSMT4">
                  <p:embed/>
                </p:oleObj>
              </mc:Choice>
              <mc:Fallback>
                <p:oleObj name="Equation" r:id="rId20" imgW="317160" imgH="228600" progId="Equation.DSMT4">
                  <p:embed/>
                  <p:pic>
                    <p:nvPicPr>
                      <p:cNvPr id="32" name="对象 31">
                        <a:extLst>
                          <a:ext uri="{FF2B5EF4-FFF2-40B4-BE49-F238E27FC236}">
                            <a16:creationId xmlns:a16="http://schemas.microsoft.com/office/drawing/2014/main" id="{09F84AF0-95C8-92EB-B9E2-707498C21EF2}"/>
                          </a:ext>
                        </a:extLst>
                      </p:cNvPr>
                      <p:cNvPicPr/>
                      <p:nvPr/>
                    </p:nvPicPr>
                    <p:blipFill>
                      <a:blip r:embed="rId21"/>
                      <a:stretch>
                        <a:fillRect/>
                      </a:stretch>
                    </p:blipFill>
                    <p:spPr>
                      <a:xfrm>
                        <a:off x="2762250" y="6480175"/>
                        <a:ext cx="531813" cy="396875"/>
                      </a:xfrm>
                      <a:prstGeom prst="rect">
                        <a:avLst/>
                      </a:prstGeom>
                    </p:spPr>
                  </p:pic>
                </p:oleObj>
              </mc:Fallback>
            </mc:AlternateContent>
          </a:graphicData>
        </a:graphic>
      </p:graphicFrame>
      <p:sp>
        <p:nvSpPr>
          <p:cNvPr id="39" name="文本框 19">
            <a:extLst>
              <a:ext uri="{FF2B5EF4-FFF2-40B4-BE49-F238E27FC236}">
                <a16:creationId xmlns:a16="http://schemas.microsoft.com/office/drawing/2014/main" id="{11E0AAE5-9769-16DB-3A85-185A0C47DF8D}"/>
              </a:ext>
            </a:extLst>
          </p:cNvPr>
          <p:cNvSpPr txBox="1"/>
          <p:nvPr/>
        </p:nvSpPr>
        <p:spPr>
          <a:xfrm>
            <a:off x="6312464" y="2526179"/>
            <a:ext cx="1988786" cy="5062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3</a:t>
            </a:r>
            <a:r>
              <a:rPr lang="zh-CN" altLang="en-US" sz="2000" dirty="0"/>
              <a:t>）实验组别：</a:t>
            </a:r>
          </a:p>
        </p:txBody>
      </p:sp>
      <p:sp>
        <p:nvSpPr>
          <p:cNvPr id="41" name="文本框 19">
            <a:extLst>
              <a:ext uri="{FF2B5EF4-FFF2-40B4-BE49-F238E27FC236}">
                <a16:creationId xmlns:a16="http://schemas.microsoft.com/office/drawing/2014/main" id="{3BD2C7A4-0924-3A47-7BE6-FDFB422E9C7A}"/>
              </a:ext>
            </a:extLst>
          </p:cNvPr>
          <p:cNvSpPr txBox="1"/>
          <p:nvPr/>
        </p:nvSpPr>
        <p:spPr>
          <a:xfrm>
            <a:off x="6312463" y="3261382"/>
            <a:ext cx="5615506" cy="96295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与两阶段的算法直接对未配准的图片进行融合对比</a:t>
            </a:r>
          </a:p>
        </p:txBody>
      </p:sp>
      <p:sp>
        <p:nvSpPr>
          <p:cNvPr id="42" name="文本框 19">
            <a:extLst>
              <a:ext uri="{FF2B5EF4-FFF2-40B4-BE49-F238E27FC236}">
                <a16:creationId xmlns:a16="http://schemas.microsoft.com/office/drawing/2014/main" id="{54B3000D-319E-77A5-4FC1-88B61C191CB8}"/>
              </a:ext>
            </a:extLst>
          </p:cNvPr>
          <p:cNvSpPr txBox="1"/>
          <p:nvPr/>
        </p:nvSpPr>
        <p:spPr>
          <a:xfrm>
            <a:off x="6312463" y="4297174"/>
            <a:ext cx="5615506" cy="96295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2.</a:t>
            </a:r>
            <a:r>
              <a:rPr lang="zh-CN" altLang="en-US" sz="2000" dirty="0"/>
              <a:t>与两阶段的算法用</a:t>
            </a:r>
            <a:r>
              <a:rPr lang="en-US" altLang="zh-CN" sz="2000" dirty="0" err="1"/>
              <a:t>CrossRAFT</a:t>
            </a:r>
            <a:r>
              <a:rPr lang="zh-CN" altLang="en-US" sz="2000" dirty="0"/>
              <a:t>算法配准后的图片进行融合对比</a:t>
            </a:r>
          </a:p>
        </p:txBody>
      </p:sp>
      <p:sp>
        <p:nvSpPr>
          <p:cNvPr id="43" name="文本框 19">
            <a:extLst>
              <a:ext uri="{FF2B5EF4-FFF2-40B4-BE49-F238E27FC236}">
                <a16:creationId xmlns:a16="http://schemas.microsoft.com/office/drawing/2014/main" id="{FE1BA0CC-8FAC-E74B-AF74-826A5079E1CF}"/>
              </a:ext>
            </a:extLst>
          </p:cNvPr>
          <p:cNvSpPr txBox="1"/>
          <p:nvPr/>
        </p:nvSpPr>
        <p:spPr>
          <a:xfrm>
            <a:off x="6327106" y="5362575"/>
            <a:ext cx="5615506"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3.</a:t>
            </a:r>
            <a:r>
              <a:rPr lang="zh-CN" altLang="en-US" sz="2000" dirty="0"/>
              <a:t>与一阶段的算法对比</a:t>
            </a:r>
          </a:p>
        </p:txBody>
      </p:sp>
      <p:sp>
        <p:nvSpPr>
          <p:cNvPr id="44" name="左大括号 43">
            <a:extLst>
              <a:ext uri="{FF2B5EF4-FFF2-40B4-BE49-F238E27FC236}">
                <a16:creationId xmlns:a16="http://schemas.microsoft.com/office/drawing/2014/main" id="{7DC1E223-C173-DA83-A425-2A0EEC99885D}"/>
              </a:ext>
            </a:extLst>
          </p:cNvPr>
          <p:cNvSpPr/>
          <p:nvPr/>
        </p:nvSpPr>
        <p:spPr>
          <a:xfrm>
            <a:off x="5968835" y="3576839"/>
            <a:ext cx="222294" cy="2189123"/>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086378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979F3-170E-F049-4FF8-9D1A88070443}"/>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1E51C3A4-1FC4-389F-3FCA-D188598B2F9E}"/>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F0E6706-AA0A-75E3-1CE3-D9FA4773B129}"/>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FDDCD9B-960B-11D8-2947-85695D54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54F3E139-3460-CB5C-7B24-1747EF2C3D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9">
            <a:extLst>
              <a:ext uri="{FF2B5EF4-FFF2-40B4-BE49-F238E27FC236}">
                <a16:creationId xmlns:a16="http://schemas.microsoft.com/office/drawing/2014/main" id="{E10B6A3A-BABB-7ECF-C4CE-A28874F39B21}"/>
              </a:ext>
            </a:extLst>
          </p:cNvPr>
          <p:cNvSpPr txBox="1"/>
          <p:nvPr/>
        </p:nvSpPr>
        <p:spPr>
          <a:xfrm>
            <a:off x="1209006" y="914874"/>
            <a:ext cx="713707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与两阶段的算法直接对未配准的图片进行融合对比</a:t>
            </a:r>
          </a:p>
        </p:txBody>
      </p:sp>
      <p:pic>
        <p:nvPicPr>
          <p:cNvPr id="24" name="图片 23">
            <a:extLst>
              <a:ext uri="{FF2B5EF4-FFF2-40B4-BE49-F238E27FC236}">
                <a16:creationId xmlns:a16="http://schemas.microsoft.com/office/drawing/2014/main" id="{06A0DDA8-9E14-B2D6-6F4B-4FF5159DFAFD}"/>
              </a:ext>
            </a:extLst>
          </p:cNvPr>
          <p:cNvPicPr>
            <a:picLocks noChangeAspect="1"/>
          </p:cNvPicPr>
          <p:nvPr/>
        </p:nvPicPr>
        <p:blipFill>
          <a:blip r:embed="rId5"/>
          <a:stretch>
            <a:fillRect/>
          </a:stretch>
        </p:blipFill>
        <p:spPr>
          <a:xfrm>
            <a:off x="895762" y="1473523"/>
            <a:ext cx="8620985" cy="5254975"/>
          </a:xfrm>
          <a:prstGeom prst="rect">
            <a:avLst/>
          </a:prstGeom>
        </p:spPr>
      </p:pic>
      <p:sp>
        <p:nvSpPr>
          <p:cNvPr id="25" name="矩形 24">
            <a:extLst>
              <a:ext uri="{FF2B5EF4-FFF2-40B4-BE49-F238E27FC236}">
                <a16:creationId xmlns:a16="http://schemas.microsoft.com/office/drawing/2014/main" id="{9A3BF34D-18C2-21C6-CE97-369E8D38C209}"/>
              </a:ext>
            </a:extLst>
          </p:cNvPr>
          <p:cNvSpPr/>
          <p:nvPr/>
        </p:nvSpPr>
        <p:spPr>
          <a:xfrm>
            <a:off x="524178" y="5870797"/>
            <a:ext cx="9353672" cy="8619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1371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2286D-3FD2-8699-3B34-530E49F6EB9D}"/>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80C095FF-726E-AD40-3B90-8E76097107E8}"/>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2F9D7E9-04BE-09EA-E43A-A4A4A21CAF80}"/>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123E230-919D-545B-0D85-6B1D270BB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CA0B31BD-16BF-3ECC-C349-D0F45E36B7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9">
            <a:extLst>
              <a:ext uri="{FF2B5EF4-FFF2-40B4-BE49-F238E27FC236}">
                <a16:creationId xmlns:a16="http://schemas.microsoft.com/office/drawing/2014/main" id="{9DCECD28-4956-50BA-892C-A7A62375CCCC}"/>
              </a:ext>
            </a:extLst>
          </p:cNvPr>
          <p:cNvSpPr txBox="1"/>
          <p:nvPr/>
        </p:nvSpPr>
        <p:spPr>
          <a:xfrm>
            <a:off x="1209006" y="914874"/>
            <a:ext cx="7137078"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与两阶段的算法直接对未配准的图片进行融合对比</a:t>
            </a:r>
          </a:p>
        </p:txBody>
      </p:sp>
      <p:pic>
        <p:nvPicPr>
          <p:cNvPr id="7" name="图片 6">
            <a:extLst>
              <a:ext uri="{FF2B5EF4-FFF2-40B4-BE49-F238E27FC236}">
                <a16:creationId xmlns:a16="http://schemas.microsoft.com/office/drawing/2014/main" id="{85A06FDC-8584-8B7F-C0C6-AF499018F822}"/>
              </a:ext>
            </a:extLst>
          </p:cNvPr>
          <p:cNvPicPr>
            <a:picLocks noChangeAspect="1"/>
          </p:cNvPicPr>
          <p:nvPr/>
        </p:nvPicPr>
        <p:blipFill>
          <a:blip r:embed="rId5"/>
          <a:stretch>
            <a:fillRect/>
          </a:stretch>
        </p:blipFill>
        <p:spPr>
          <a:xfrm>
            <a:off x="866626" y="1660375"/>
            <a:ext cx="10360079" cy="3654387"/>
          </a:xfrm>
          <a:prstGeom prst="rect">
            <a:avLst/>
          </a:prstGeom>
        </p:spPr>
      </p:pic>
    </p:spTree>
    <p:extLst>
      <p:ext uri="{BB962C8B-B14F-4D97-AF65-F5344CB8AC3E}">
        <p14:creationId xmlns:p14="http://schemas.microsoft.com/office/powerpoint/2010/main" val="363526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7167E-71F6-ACCE-C453-1F1D0F419240}"/>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6D22823-6E84-F182-D5DA-E4C4F9C6C8CC}"/>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4303EE1-8394-06E5-D4CC-2FE2FADD6917}"/>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C4231CE-01BF-0EF9-3F18-71E7C84BC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15CB7585-D3F9-D98C-D017-3AFD6E357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19">
            <a:extLst>
              <a:ext uri="{FF2B5EF4-FFF2-40B4-BE49-F238E27FC236}">
                <a16:creationId xmlns:a16="http://schemas.microsoft.com/office/drawing/2014/main" id="{E5B55219-2D15-AC00-E945-D33959E0D50E}"/>
              </a:ext>
            </a:extLst>
          </p:cNvPr>
          <p:cNvSpPr txBox="1"/>
          <p:nvPr/>
        </p:nvSpPr>
        <p:spPr>
          <a:xfrm>
            <a:off x="1344418" y="942694"/>
            <a:ext cx="787886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2.</a:t>
            </a:r>
            <a:r>
              <a:rPr lang="zh-CN" altLang="en-US" sz="2000" dirty="0"/>
              <a:t>与两阶段的算法用</a:t>
            </a:r>
            <a:r>
              <a:rPr lang="en-US" altLang="zh-CN" sz="2000" dirty="0" err="1"/>
              <a:t>CrossRAFT</a:t>
            </a:r>
            <a:r>
              <a:rPr lang="zh-CN" altLang="en-US" sz="2000" dirty="0"/>
              <a:t>算法配准后的图片进行融合对比</a:t>
            </a:r>
          </a:p>
        </p:txBody>
      </p:sp>
      <p:pic>
        <p:nvPicPr>
          <p:cNvPr id="10" name="图片 9">
            <a:extLst>
              <a:ext uri="{FF2B5EF4-FFF2-40B4-BE49-F238E27FC236}">
                <a16:creationId xmlns:a16="http://schemas.microsoft.com/office/drawing/2014/main" id="{D9814BE3-8F86-E9F5-CAF5-F8D60B5E07FE}"/>
              </a:ext>
            </a:extLst>
          </p:cNvPr>
          <p:cNvPicPr>
            <a:picLocks noChangeAspect="1"/>
          </p:cNvPicPr>
          <p:nvPr/>
        </p:nvPicPr>
        <p:blipFill>
          <a:blip r:embed="rId5"/>
          <a:stretch>
            <a:fillRect/>
          </a:stretch>
        </p:blipFill>
        <p:spPr>
          <a:xfrm>
            <a:off x="1419582" y="1512338"/>
            <a:ext cx="8242771" cy="5114213"/>
          </a:xfrm>
          <a:prstGeom prst="rect">
            <a:avLst/>
          </a:prstGeom>
        </p:spPr>
      </p:pic>
      <p:sp>
        <p:nvSpPr>
          <p:cNvPr id="11" name="矩形 10">
            <a:extLst>
              <a:ext uri="{FF2B5EF4-FFF2-40B4-BE49-F238E27FC236}">
                <a16:creationId xmlns:a16="http://schemas.microsoft.com/office/drawing/2014/main" id="{9F8734B5-2518-7479-3CF2-3B9ACC914B42}"/>
              </a:ext>
            </a:extLst>
          </p:cNvPr>
          <p:cNvSpPr/>
          <p:nvPr/>
        </p:nvSpPr>
        <p:spPr>
          <a:xfrm>
            <a:off x="1013411" y="5841676"/>
            <a:ext cx="9015868" cy="85322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6838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作者</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11" name="图片 10">
            <a:extLst>
              <a:ext uri="{FF2B5EF4-FFF2-40B4-BE49-F238E27FC236}">
                <a16:creationId xmlns:a16="http://schemas.microsoft.com/office/drawing/2014/main" id="{1B0DCCCD-F9A8-A7A2-FC96-C0D016BCC7B6}"/>
              </a:ext>
            </a:extLst>
          </p:cNvPr>
          <p:cNvPicPr>
            <a:picLocks noChangeAspect="1"/>
          </p:cNvPicPr>
          <p:nvPr/>
        </p:nvPicPr>
        <p:blipFill>
          <a:blip r:embed="rId5"/>
          <a:stretch>
            <a:fillRect/>
          </a:stretch>
        </p:blipFill>
        <p:spPr>
          <a:xfrm>
            <a:off x="1114365" y="897039"/>
            <a:ext cx="10192357" cy="3628369"/>
          </a:xfrm>
          <a:prstGeom prst="rect">
            <a:avLst/>
          </a:prstGeom>
        </p:spPr>
      </p:pic>
      <p:pic>
        <p:nvPicPr>
          <p:cNvPr id="13" name="图片 12">
            <a:extLst>
              <a:ext uri="{FF2B5EF4-FFF2-40B4-BE49-F238E27FC236}">
                <a16:creationId xmlns:a16="http://schemas.microsoft.com/office/drawing/2014/main" id="{4AA76061-C4CB-4A7E-9715-867D1CE47CF0}"/>
              </a:ext>
            </a:extLst>
          </p:cNvPr>
          <p:cNvPicPr>
            <a:picLocks noChangeAspect="1"/>
          </p:cNvPicPr>
          <p:nvPr/>
        </p:nvPicPr>
        <p:blipFill>
          <a:blip r:embed="rId6"/>
          <a:srcRect t="53559"/>
          <a:stretch/>
        </p:blipFill>
        <p:spPr>
          <a:xfrm>
            <a:off x="5851492" y="4491923"/>
            <a:ext cx="5019620" cy="2128888"/>
          </a:xfrm>
          <a:prstGeom prst="rect">
            <a:avLst/>
          </a:prstGeom>
        </p:spPr>
      </p:pic>
      <p:pic>
        <p:nvPicPr>
          <p:cNvPr id="15" name="图片 14">
            <a:extLst>
              <a:ext uri="{FF2B5EF4-FFF2-40B4-BE49-F238E27FC236}">
                <a16:creationId xmlns:a16="http://schemas.microsoft.com/office/drawing/2014/main" id="{57F5F951-3EB5-734F-D795-6B96C65CB343}"/>
              </a:ext>
            </a:extLst>
          </p:cNvPr>
          <p:cNvPicPr>
            <a:picLocks noChangeAspect="1"/>
          </p:cNvPicPr>
          <p:nvPr/>
        </p:nvPicPr>
        <p:blipFill>
          <a:blip r:embed="rId6"/>
          <a:srcRect b="48110"/>
          <a:stretch/>
        </p:blipFill>
        <p:spPr>
          <a:xfrm>
            <a:off x="1265940" y="4525408"/>
            <a:ext cx="4492509" cy="2128888"/>
          </a:xfrm>
          <a:prstGeom prst="rect">
            <a:avLst/>
          </a:prstGeom>
        </p:spPr>
      </p:pic>
      <p:sp>
        <p:nvSpPr>
          <p:cNvPr id="16" name="矩形 15">
            <a:extLst>
              <a:ext uri="{FF2B5EF4-FFF2-40B4-BE49-F238E27FC236}">
                <a16:creationId xmlns:a16="http://schemas.microsoft.com/office/drawing/2014/main" id="{3ED4858E-EC65-DB23-5D78-DE0AACE78F98}"/>
              </a:ext>
            </a:extLst>
          </p:cNvPr>
          <p:cNvSpPr/>
          <p:nvPr/>
        </p:nvSpPr>
        <p:spPr>
          <a:xfrm>
            <a:off x="5785923" y="4508049"/>
            <a:ext cx="5112663" cy="115890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98EBC59-B87B-229D-2E2E-E0B4A1DF1E87}"/>
              </a:ext>
            </a:extLst>
          </p:cNvPr>
          <p:cNvSpPr/>
          <p:nvPr/>
        </p:nvSpPr>
        <p:spPr>
          <a:xfrm>
            <a:off x="4910138" y="4586288"/>
            <a:ext cx="505744" cy="1333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27A856C-B29D-ADD0-AC7F-C446BB108219}"/>
              </a:ext>
            </a:extLst>
          </p:cNvPr>
          <p:cNvSpPr/>
          <p:nvPr/>
        </p:nvSpPr>
        <p:spPr>
          <a:xfrm>
            <a:off x="1932495" y="4719638"/>
            <a:ext cx="1167893" cy="13335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208434E-3606-8891-DCA7-F6CF3CFCE76E}"/>
              </a:ext>
            </a:extLst>
          </p:cNvPr>
          <p:cNvSpPr/>
          <p:nvPr/>
        </p:nvSpPr>
        <p:spPr>
          <a:xfrm>
            <a:off x="2232533" y="5666950"/>
            <a:ext cx="639256" cy="15843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3064751-E164-BA45-F63A-1D2D0EBAA9B2}"/>
              </a:ext>
            </a:extLst>
          </p:cNvPr>
          <p:cNvSpPr/>
          <p:nvPr/>
        </p:nvSpPr>
        <p:spPr>
          <a:xfrm>
            <a:off x="3437446" y="5666949"/>
            <a:ext cx="501142" cy="15843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9DFD439-ECD8-369A-2531-FDACEF10C353}"/>
              </a:ext>
            </a:extLst>
          </p:cNvPr>
          <p:cNvSpPr/>
          <p:nvPr/>
        </p:nvSpPr>
        <p:spPr>
          <a:xfrm>
            <a:off x="6405563" y="5666949"/>
            <a:ext cx="900112" cy="29401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D7AB1-6D08-4F29-3E19-E282357AA2D7}"/>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709824D-8261-65C9-8E03-0F2ED0864E32}"/>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73F57FA-8457-1B8C-E078-6D8C2A4B3ABC}"/>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C536B25-496F-827E-DD4A-8E038CCFB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732BD111-9817-0430-BEFF-B4831D5C41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19">
            <a:extLst>
              <a:ext uri="{FF2B5EF4-FFF2-40B4-BE49-F238E27FC236}">
                <a16:creationId xmlns:a16="http://schemas.microsoft.com/office/drawing/2014/main" id="{0FCEBD54-0F66-4E4C-8F0B-0F8761E45252}"/>
              </a:ext>
            </a:extLst>
          </p:cNvPr>
          <p:cNvSpPr txBox="1"/>
          <p:nvPr/>
        </p:nvSpPr>
        <p:spPr>
          <a:xfrm>
            <a:off x="1344418" y="942694"/>
            <a:ext cx="787886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2.</a:t>
            </a:r>
            <a:r>
              <a:rPr lang="zh-CN" altLang="en-US" sz="2000" dirty="0"/>
              <a:t>与两阶段的算法用</a:t>
            </a:r>
            <a:r>
              <a:rPr lang="en-US" altLang="zh-CN" sz="2000" dirty="0" err="1"/>
              <a:t>CrossRAFT</a:t>
            </a:r>
            <a:r>
              <a:rPr lang="zh-CN" altLang="en-US" sz="2000" dirty="0"/>
              <a:t>算法配准后的图片进行融合对比</a:t>
            </a:r>
          </a:p>
        </p:txBody>
      </p:sp>
      <p:pic>
        <p:nvPicPr>
          <p:cNvPr id="3" name="图片 2">
            <a:extLst>
              <a:ext uri="{FF2B5EF4-FFF2-40B4-BE49-F238E27FC236}">
                <a16:creationId xmlns:a16="http://schemas.microsoft.com/office/drawing/2014/main" id="{4D535EDF-C250-4CC7-47F0-2FE7E0F07855}"/>
              </a:ext>
            </a:extLst>
          </p:cNvPr>
          <p:cNvPicPr>
            <a:picLocks noChangeAspect="1"/>
          </p:cNvPicPr>
          <p:nvPr/>
        </p:nvPicPr>
        <p:blipFill>
          <a:blip r:embed="rId5"/>
          <a:stretch>
            <a:fillRect/>
          </a:stretch>
        </p:blipFill>
        <p:spPr>
          <a:xfrm>
            <a:off x="460112" y="1580090"/>
            <a:ext cx="11204868" cy="4075211"/>
          </a:xfrm>
          <a:prstGeom prst="rect">
            <a:avLst/>
          </a:prstGeom>
        </p:spPr>
      </p:pic>
    </p:spTree>
    <p:extLst>
      <p:ext uri="{BB962C8B-B14F-4D97-AF65-F5344CB8AC3E}">
        <p14:creationId xmlns:p14="http://schemas.microsoft.com/office/powerpoint/2010/main" val="241339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8C89-EEE0-A4EB-C0CD-AA4FC8D0E301}"/>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B8CF0CF-7FA4-FCD9-9435-D0EDA1A7C1B3}"/>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3282887-55FD-D7D2-DF6E-D9097DDE0564}"/>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3E8425D-1C4C-99E3-EF6B-C6BAAD45C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C06013F1-9106-4E78-1BB2-4DA08C690C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9">
            <a:extLst>
              <a:ext uri="{FF2B5EF4-FFF2-40B4-BE49-F238E27FC236}">
                <a16:creationId xmlns:a16="http://schemas.microsoft.com/office/drawing/2014/main" id="{37845495-3CE5-873E-1DCE-D71839C48074}"/>
              </a:ext>
            </a:extLst>
          </p:cNvPr>
          <p:cNvSpPr txBox="1"/>
          <p:nvPr/>
        </p:nvSpPr>
        <p:spPr>
          <a:xfrm>
            <a:off x="1306643" y="903446"/>
            <a:ext cx="5615506"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3.</a:t>
            </a:r>
            <a:r>
              <a:rPr lang="zh-CN" altLang="en-US" sz="2000" dirty="0"/>
              <a:t>与一阶段的算法对比</a:t>
            </a:r>
          </a:p>
        </p:txBody>
      </p:sp>
      <p:pic>
        <p:nvPicPr>
          <p:cNvPr id="7" name="图片 6">
            <a:extLst>
              <a:ext uri="{FF2B5EF4-FFF2-40B4-BE49-F238E27FC236}">
                <a16:creationId xmlns:a16="http://schemas.microsoft.com/office/drawing/2014/main" id="{D04C83FA-21D5-73B9-87B2-35D69F041BB3}"/>
              </a:ext>
            </a:extLst>
          </p:cNvPr>
          <p:cNvPicPr>
            <a:picLocks noChangeAspect="1"/>
          </p:cNvPicPr>
          <p:nvPr/>
        </p:nvPicPr>
        <p:blipFill>
          <a:blip r:embed="rId5"/>
          <a:stretch>
            <a:fillRect/>
          </a:stretch>
        </p:blipFill>
        <p:spPr>
          <a:xfrm>
            <a:off x="1440599" y="1404737"/>
            <a:ext cx="8740109" cy="5246466"/>
          </a:xfrm>
          <a:prstGeom prst="rect">
            <a:avLst/>
          </a:prstGeom>
        </p:spPr>
      </p:pic>
    </p:spTree>
    <p:extLst>
      <p:ext uri="{BB962C8B-B14F-4D97-AF65-F5344CB8AC3E}">
        <p14:creationId xmlns:p14="http://schemas.microsoft.com/office/powerpoint/2010/main" val="348297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E9E80-D51F-D659-055B-5D8790C7ACFF}"/>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D22379D-EBD9-FDE8-C94E-A8777B82F6F6}"/>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FD9950D-3787-3382-A84D-663A54B44FA4}"/>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71AFC56-7F7D-5A44-A63F-D51636068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F48BFAD4-B4D8-7562-601B-A59D8542EB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9">
            <a:extLst>
              <a:ext uri="{FF2B5EF4-FFF2-40B4-BE49-F238E27FC236}">
                <a16:creationId xmlns:a16="http://schemas.microsoft.com/office/drawing/2014/main" id="{D4E8D363-B46F-CD00-65B8-0A805E51DAC1}"/>
              </a:ext>
            </a:extLst>
          </p:cNvPr>
          <p:cNvSpPr txBox="1"/>
          <p:nvPr/>
        </p:nvSpPr>
        <p:spPr>
          <a:xfrm>
            <a:off x="1306643" y="903446"/>
            <a:ext cx="5615506"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dirty="0"/>
              <a:t>3.</a:t>
            </a:r>
            <a:r>
              <a:rPr lang="zh-CN" altLang="en-US" sz="2000" dirty="0"/>
              <a:t>与一阶段的算法对比</a:t>
            </a:r>
          </a:p>
        </p:txBody>
      </p:sp>
      <p:pic>
        <p:nvPicPr>
          <p:cNvPr id="8" name="图片 7">
            <a:extLst>
              <a:ext uri="{FF2B5EF4-FFF2-40B4-BE49-F238E27FC236}">
                <a16:creationId xmlns:a16="http://schemas.microsoft.com/office/drawing/2014/main" id="{DD7795A9-72A4-962F-63FF-8DC7C062B9F3}"/>
              </a:ext>
            </a:extLst>
          </p:cNvPr>
          <p:cNvPicPr>
            <a:picLocks noChangeAspect="1"/>
          </p:cNvPicPr>
          <p:nvPr/>
        </p:nvPicPr>
        <p:blipFill>
          <a:blip r:embed="rId5"/>
          <a:stretch>
            <a:fillRect/>
          </a:stretch>
        </p:blipFill>
        <p:spPr>
          <a:xfrm>
            <a:off x="725664" y="1788729"/>
            <a:ext cx="10202847" cy="3755914"/>
          </a:xfrm>
          <a:prstGeom prst="rect">
            <a:avLst/>
          </a:prstGeom>
        </p:spPr>
      </p:pic>
    </p:spTree>
    <p:extLst>
      <p:ext uri="{BB962C8B-B14F-4D97-AF65-F5344CB8AC3E}">
        <p14:creationId xmlns:p14="http://schemas.microsoft.com/office/powerpoint/2010/main" val="2114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4EEA-DA85-B59F-C04A-1623E3892440}"/>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91C5719-FB90-C4CD-6EF6-4B4453E671DF}"/>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0D601FB-C490-6058-5CB2-03909D2B5F63}"/>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70661AA-1F4E-C93A-3CAD-6D979547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D76650A9-2BA1-FF08-2FFE-AD1929972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7" name="文本框 6">
            <a:extLst>
              <a:ext uri="{FF2B5EF4-FFF2-40B4-BE49-F238E27FC236}">
                <a16:creationId xmlns:a16="http://schemas.microsoft.com/office/drawing/2014/main" id="{6902680D-7C1B-6335-7D23-F74D71519C6C}"/>
              </a:ext>
            </a:extLst>
          </p:cNvPr>
          <p:cNvSpPr txBox="1"/>
          <p:nvPr/>
        </p:nvSpPr>
        <p:spPr>
          <a:xfrm>
            <a:off x="2754848" y="1041659"/>
            <a:ext cx="7973335" cy="369332"/>
          </a:xfrm>
          <a:prstGeom prst="rect">
            <a:avLst/>
          </a:prstGeom>
          <a:noFill/>
        </p:spPr>
        <p:txBody>
          <a:bodyPr wrap="square">
            <a:spAutoFit/>
          </a:bodyPr>
          <a:lstStyle/>
          <a:p>
            <a:r>
              <a:rPr lang="zh-CN" altLang="en-US" b="0" i="0" dirty="0">
                <a:effectLst/>
                <a:latin typeface="-apple-system"/>
              </a:rPr>
              <a:t>扫描线的强度轮廓来检验一致性表示结果中的局部像素强度分布</a:t>
            </a:r>
            <a:endParaRPr lang="zh-CN" altLang="en-US" dirty="0"/>
          </a:p>
        </p:txBody>
      </p:sp>
      <p:pic>
        <p:nvPicPr>
          <p:cNvPr id="10" name="图片 9">
            <a:extLst>
              <a:ext uri="{FF2B5EF4-FFF2-40B4-BE49-F238E27FC236}">
                <a16:creationId xmlns:a16="http://schemas.microsoft.com/office/drawing/2014/main" id="{63A70480-8C34-E157-A387-154494F20B58}"/>
              </a:ext>
            </a:extLst>
          </p:cNvPr>
          <p:cNvPicPr>
            <a:picLocks noChangeAspect="1"/>
          </p:cNvPicPr>
          <p:nvPr/>
        </p:nvPicPr>
        <p:blipFill>
          <a:blip r:embed="rId5"/>
          <a:stretch>
            <a:fillRect/>
          </a:stretch>
        </p:blipFill>
        <p:spPr>
          <a:xfrm>
            <a:off x="2945708" y="1369458"/>
            <a:ext cx="6075983" cy="5372058"/>
          </a:xfrm>
          <a:prstGeom prst="rect">
            <a:avLst/>
          </a:prstGeom>
        </p:spPr>
      </p:pic>
      <p:sp>
        <p:nvSpPr>
          <p:cNvPr id="11" name="文本框 10">
            <a:extLst>
              <a:ext uri="{FF2B5EF4-FFF2-40B4-BE49-F238E27FC236}">
                <a16:creationId xmlns:a16="http://schemas.microsoft.com/office/drawing/2014/main" id="{04404EDB-77AA-A1F7-EE97-22C80713CEB7}"/>
              </a:ext>
            </a:extLst>
          </p:cNvPr>
          <p:cNvSpPr txBox="1"/>
          <p:nvPr/>
        </p:nvSpPr>
        <p:spPr>
          <a:xfrm>
            <a:off x="143244" y="5058127"/>
            <a:ext cx="2611604" cy="923330"/>
          </a:xfrm>
          <a:prstGeom prst="rect">
            <a:avLst/>
          </a:prstGeom>
          <a:noFill/>
        </p:spPr>
        <p:txBody>
          <a:bodyPr wrap="square">
            <a:spAutoFit/>
          </a:bodyPr>
          <a:lstStyle/>
          <a:p>
            <a:r>
              <a:rPr lang="zh-CN" altLang="en-US" b="0" i="0" dirty="0">
                <a:effectLst/>
                <a:latin typeface="-apple-system"/>
              </a:rPr>
              <a:t>高度一致的分布，</a:t>
            </a:r>
            <a:r>
              <a:rPr lang="en-US" altLang="zh-CN" b="0" i="0" dirty="0">
                <a:effectLst/>
                <a:latin typeface="-apple-system"/>
              </a:rPr>
              <a:t>CFCL-MP</a:t>
            </a:r>
            <a:r>
              <a:rPr lang="zh-CN" altLang="en-US" b="0" i="0" dirty="0">
                <a:effectLst/>
                <a:latin typeface="-apple-system"/>
              </a:rPr>
              <a:t>有效的消除了模态差异。</a:t>
            </a:r>
            <a:endParaRPr lang="zh-CN" altLang="en-US" dirty="0"/>
          </a:p>
        </p:txBody>
      </p:sp>
      <p:sp>
        <p:nvSpPr>
          <p:cNvPr id="12" name="矩形 11">
            <a:extLst>
              <a:ext uri="{FF2B5EF4-FFF2-40B4-BE49-F238E27FC236}">
                <a16:creationId xmlns:a16="http://schemas.microsoft.com/office/drawing/2014/main" id="{755107D5-1D6D-1F68-E7F1-645582C01EB8}"/>
              </a:ext>
            </a:extLst>
          </p:cNvPr>
          <p:cNvSpPr/>
          <p:nvPr/>
        </p:nvSpPr>
        <p:spPr>
          <a:xfrm>
            <a:off x="5125300" y="5934863"/>
            <a:ext cx="856157" cy="76005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3A914A8-7B67-4A1B-004B-0D44F6B38C81}"/>
              </a:ext>
            </a:extLst>
          </p:cNvPr>
          <p:cNvSpPr txBox="1"/>
          <p:nvPr/>
        </p:nvSpPr>
        <p:spPr>
          <a:xfrm>
            <a:off x="9352281" y="4817296"/>
            <a:ext cx="2611604" cy="646331"/>
          </a:xfrm>
          <a:prstGeom prst="rect">
            <a:avLst/>
          </a:prstGeom>
          <a:noFill/>
        </p:spPr>
        <p:txBody>
          <a:bodyPr wrap="square">
            <a:spAutoFit/>
          </a:bodyPr>
          <a:lstStyle/>
          <a:p>
            <a:r>
              <a:rPr lang="zh-CN" altLang="en-US" b="0" i="0" dirty="0">
                <a:effectLst/>
                <a:latin typeface="-apple-system"/>
              </a:rPr>
              <a:t>一致性特征之间的重叠度更高。</a:t>
            </a:r>
            <a:endParaRPr lang="zh-CN" altLang="en-US" dirty="0"/>
          </a:p>
        </p:txBody>
      </p:sp>
      <p:sp>
        <p:nvSpPr>
          <p:cNvPr id="14" name="矩形 13">
            <a:extLst>
              <a:ext uri="{FF2B5EF4-FFF2-40B4-BE49-F238E27FC236}">
                <a16:creationId xmlns:a16="http://schemas.microsoft.com/office/drawing/2014/main" id="{5E005B8D-3084-D14F-DCB7-48495B5E53E9}"/>
              </a:ext>
            </a:extLst>
          </p:cNvPr>
          <p:cNvSpPr/>
          <p:nvPr/>
        </p:nvSpPr>
        <p:spPr>
          <a:xfrm>
            <a:off x="3226610" y="5888270"/>
            <a:ext cx="856157" cy="85324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BFF8B2E-E248-0AE5-B6D0-A6364AF59061}"/>
              </a:ext>
            </a:extLst>
          </p:cNvPr>
          <p:cNvSpPr/>
          <p:nvPr/>
        </p:nvSpPr>
        <p:spPr>
          <a:xfrm>
            <a:off x="7023990" y="5955247"/>
            <a:ext cx="856157" cy="76005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4CC5BC8-AE15-F254-9A01-2626089DFABE}"/>
              </a:ext>
            </a:extLst>
          </p:cNvPr>
          <p:cNvSpPr/>
          <p:nvPr/>
        </p:nvSpPr>
        <p:spPr>
          <a:xfrm>
            <a:off x="190861" y="4974839"/>
            <a:ext cx="2488273" cy="100661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DB7ECDD-67B8-770B-A4E5-0FC724E0D206}"/>
              </a:ext>
            </a:extLst>
          </p:cNvPr>
          <p:cNvSpPr/>
          <p:nvPr/>
        </p:nvSpPr>
        <p:spPr>
          <a:xfrm>
            <a:off x="4158482" y="5898169"/>
            <a:ext cx="856157" cy="853246"/>
          </a:xfrm>
          <a:prstGeom prst="rect">
            <a:avLst/>
          </a:prstGeom>
          <a:noFill/>
          <a:ln w="190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DED390DB-0DD0-E6F2-303D-A21FD0509309}"/>
              </a:ext>
            </a:extLst>
          </p:cNvPr>
          <p:cNvSpPr/>
          <p:nvPr/>
        </p:nvSpPr>
        <p:spPr>
          <a:xfrm>
            <a:off x="6015433" y="5908653"/>
            <a:ext cx="856157" cy="853246"/>
          </a:xfrm>
          <a:prstGeom prst="rect">
            <a:avLst/>
          </a:prstGeom>
          <a:noFill/>
          <a:ln w="190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DB7ECDD-67B8-770B-A4E5-0FC724E0D206}"/>
              </a:ext>
            </a:extLst>
          </p:cNvPr>
          <p:cNvSpPr/>
          <p:nvPr/>
        </p:nvSpPr>
        <p:spPr>
          <a:xfrm>
            <a:off x="7902751" y="5934863"/>
            <a:ext cx="856157" cy="853246"/>
          </a:xfrm>
          <a:prstGeom prst="rect">
            <a:avLst/>
          </a:prstGeom>
          <a:noFill/>
          <a:ln w="190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1" name="矩形 20">
            <a:extLst>
              <a:ext uri="{FF2B5EF4-FFF2-40B4-BE49-F238E27FC236}">
                <a16:creationId xmlns:a16="http://schemas.microsoft.com/office/drawing/2014/main" id="{0DB7ECDD-67B8-770B-A4E5-0FC724E0D206}"/>
              </a:ext>
            </a:extLst>
          </p:cNvPr>
          <p:cNvSpPr/>
          <p:nvPr/>
        </p:nvSpPr>
        <p:spPr>
          <a:xfrm>
            <a:off x="9352281" y="4767111"/>
            <a:ext cx="2534919" cy="696514"/>
          </a:xfrm>
          <a:prstGeom prst="rect">
            <a:avLst/>
          </a:prstGeom>
          <a:noFill/>
          <a:ln w="19050">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16084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DAC54-EC7B-8945-EAF3-30B63D183B17}"/>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F1A20B2-8485-3258-10E2-23FC9FC3728C}"/>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9CC5F07-20CD-73AC-653D-38CA38370994}"/>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3811C03-EBEF-4637-5BD9-325885BB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E15C1AF2-F50B-6EFA-A21E-D883C0BA25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7" name="文本框 6">
            <a:extLst>
              <a:ext uri="{FF2B5EF4-FFF2-40B4-BE49-F238E27FC236}">
                <a16:creationId xmlns:a16="http://schemas.microsoft.com/office/drawing/2014/main" id="{1093B166-58D3-5757-273E-1ECA099ED382}"/>
              </a:ext>
            </a:extLst>
          </p:cNvPr>
          <p:cNvSpPr txBox="1"/>
          <p:nvPr/>
        </p:nvSpPr>
        <p:spPr>
          <a:xfrm>
            <a:off x="1560937" y="1015451"/>
            <a:ext cx="2970294" cy="369332"/>
          </a:xfrm>
          <a:prstGeom prst="rect">
            <a:avLst/>
          </a:prstGeom>
          <a:noFill/>
        </p:spPr>
        <p:txBody>
          <a:bodyPr wrap="square">
            <a:spAutoFit/>
          </a:bodyPr>
          <a:lstStyle/>
          <a:p>
            <a:r>
              <a:rPr lang="zh-CN" altLang="en-US" dirty="0">
                <a:latin typeface="-apple-system"/>
              </a:rPr>
              <a:t>消融：模态字典</a:t>
            </a:r>
            <a:endParaRPr lang="zh-CN" altLang="en-US" dirty="0"/>
          </a:p>
        </p:txBody>
      </p:sp>
      <p:pic>
        <p:nvPicPr>
          <p:cNvPr id="3" name="图片 2">
            <a:extLst>
              <a:ext uri="{FF2B5EF4-FFF2-40B4-BE49-F238E27FC236}">
                <a16:creationId xmlns:a16="http://schemas.microsoft.com/office/drawing/2014/main" id="{14C20AB4-83E5-C198-BBCA-CF930ADDE290}"/>
              </a:ext>
            </a:extLst>
          </p:cNvPr>
          <p:cNvPicPr>
            <a:picLocks noChangeAspect="1"/>
          </p:cNvPicPr>
          <p:nvPr/>
        </p:nvPicPr>
        <p:blipFill>
          <a:blip r:embed="rId5"/>
          <a:stretch>
            <a:fillRect/>
          </a:stretch>
        </p:blipFill>
        <p:spPr>
          <a:xfrm>
            <a:off x="1506956" y="1384783"/>
            <a:ext cx="9411829" cy="5112438"/>
          </a:xfrm>
          <a:prstGeom prst="rect">
            <a:avLst/>
          </a:prstGeom>
        </p:spPr>
      </p:pic>
    </p:spTree>
    <p:extLst>
      <p:ext uri="{BB962C8B-B14F-4D97-AF65-F5344CB8AC3E}">
        <p14:creationId xmlns:p14="http://schemas.microsoft.com/office/powerpoint/2010/main" val="255306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EB548-EDEB-BF1A-C69D-5E22E5AEC04A}"/>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BDB8563-7986-F576-4031-9277C90DA4DB}"/>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982D91A-01CC-3B89-E90D-8351DFF30D34}"/>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C701FC1-370E-D51C-9BE5-07320C109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24078865-C4D3-C8D5-F2E4-7B0D8B9E64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7" name="文本框 6">
            <a:extLst>
              <a:ext uri="{FF2B5EF4-FFF2-40B4-BE49-F238E27FC236}">
                <a16:creationId xmlns:a16="http://schemas.microsoft.com/office/drawing/2014/main" id="{2A8D220B-1655-7F13-31A6-CDFED9329789}"/>
              </a:ext>
            </a:extLst>
          </p:cNvPr>
          <p:cNvSpPr txBox="1"/>
          <p:nvPr/>
        </p:nvSpPr>
        <p:spPr>
          <a:xfrm>
            <a:off x="1560937" y="1015451"/>
            <a:ext cx="2970294" cy="369332"/>
          </a:xfrm>
          <a:prstGeom prst="rect">
            <a:avLst/>
          </a:prstGeom>
          <a:noFill/>
        </p:spPr>
        <p:txBody>
          <a:bodyPr wrap="square">
            <a:spAutoFit/>
          </a:bodyPr>
          <a:lstStyle/>
          <a:p>
            <a:r>
              <a:rPr lang="zh-CN" altLang="en-US" dirty="0">
                <a:latin typeface="-apple-system"/>
              </a:rPr>
              <a:t>消融：相关性矩阵</a:t>
            </a:r>
            <a:endParaRPr lang="zh-CN" altLang="en-US" dirty="0"/>
          </a:p>
        </p:txBody>
      </p:sp>
      <p:pic>
        <p:nvPicPr>
          <p:cNvPr id="8" name="图片 7">
            <a:extLst>
              <a:ext uri="{FF2B5EF4-FFF2-40B4-BE49-F238E27FC236}">
                <a16:creationId xmlns:a16="http://schemas.microsoft.com/office/drawing/2014/main" id="{1F61E13D-D4B4-460B-304C-C13A3675FF2B}"/>
              </a:ext>
            </a:extLst>
          </p:cNvPr>
          <p:cNvPicPr>
            <a:picLocks noChangeAspect="1"/>
          </p:cNvPicPr>
          <p:nvPr/>
        </p:nvPicPr>
        <p:blipFill>
          <a:blip r:embed="rId5"/>
          <a:stretch>
            <a:fillRect/>
          </a:stretch>
        </p:blipFill>
        <p:spPr>
          <a:xfrm>
            <a:off x="1776768" y="1593646"/>
            <a:ext cx="9335813" cy="4986026"/>
          </a:xfrm>
          <a:prstGeom prst="rect">
            <a:avLst/>
          </a:prstGeom>
        </p:spPr>
      </p:pic>
      <p:pic>
        <p:nvPicPr>
          <p:cNvPr id="10" name="图片 9">
            <a:extLst>
              <a:ext uri="{FF2B5EF4-FFF2-40B4-BE49-F238E27FC236}">
                <a16:creationId xmlns:a16="http://schemas.microsoft.com/office/drawing/2014/main" id="{9BA8BAE1-9CF6-912E-81D0-B725C64ECFA6}"/>
              </a:ext>
            </a:extLst>
          </p:cNvPr>
          <p:cNvPicPr>
            <a:picLocks noChangeAspect="1"/>
          </p:cNvPicPr>
          <p:nvPr/>
        </p:nvPicPr>
        <p:blipFill>
          <a:blip r:embed="rId6"/>
          <a:stretch>
            <a:fillRect/>
          </a:stretch>
        </p:blipFill>
        <p:spPr>
          <a:xfrm>
            <a:off x="1180414" y="2419209"/>
            <a:ext cx="9831172" cy="2019582"/>
          </a:xfrm>
          <a:prstGeom prst="rect">
            <a:avLst/>
          </a:prstGeom>
        </p:spPr>
      </p:pic>
    </p:spTree>
    <p:extLst>
      <p:ext uri="{BB962C8B-B14F-4D97-AF65-F5344CB8AC3E}">
        <p14:creationId xmlns:p14="http://schemas.microsoft.com/office/powerpoint/2010/main" val="149001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F921A-2B6E-B2CC-0990-B12BDF143614}"/>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10011AC-965E-9508-B4E1-3D5EC19813FC}"/>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7662CF3-0004-4050-9050-C760C82E147F}"/>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实验</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181650D-248F-B921-4D36-F3B1DB382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01B348C2-4534-6D10-399F-60721BED5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7" name="文本框 6">
            <a:extLst>
              <a:ext uri="{FF2B5EF4-FFF2-40B4-BE49-F238E27FC236}">
                <a16:creationId xmlns:a16="http://schemas.microsoft.com/office/drawing/2014/main" id="{2F35DF9A-7020-7946-EF87-FCA8A57CB67A}"/>
              </a:ext>
            </a:extLst>
          </p:cNvPr>
          <p:cNvSpPr txBox="1"/>
          <p:nvPr/>
        </p:nvSpPr>
        <p:spPr>
          <a:xfrm>
            <a:off x="1560937" y="1015451"/>
            <a:ext cx="2970294" cy="369332"/>
          </a:xfrm>
          <a:prstGeom prst="rect">
            <a:avLst/>
          </a:prstGeom>
          <a:noFill/>
        </p:spPr>
        <p:txBody>
          <a:bodyPr wrap="square">
            <a:spAutoFit/>
          </a:bodyPr>
          <a:lstStyle/>
          <a:p>
            <a:r>
              <a:rPr lang="zh-CN" altLang="en-US" dirty="0">
                <a:latin typeface="-apple-system"/>
              </a:rPr>
              <a:t>消融：</a:t>
            </a:r>
            <a:endParaRPr lang="zh-CN" altLang="en-US" dirty="0"/>
          </a:p>
        </p:txBody>
      </p:sp>
      <p:pic>
        <p:nvPicPr>
          <p:cNvPr id="10" name="图片 9">
            <a:extLst>
              <a:ext uri="{FF2B5EF4-FFF2-40B4-BE49-F238E27FC236}">
                <a16:creationId xmlns:a16="http://schemas.microsoft.com/office/drawing/2014/main" id="{48F22222-1C48-7DA1-1AD0-82E8E182F899}"/>
              </a:ext>
            </a:extLst>
          </p:cNvPr>
          <p:cNvPicPr>
            <a:picLocks noChangeAspect="1"/>
          </p:cNvPicPr>
          <p:nvPr/>
        </p:nvPicPr>
        <p:blipFill>
          <a:blip r:embed="rId5"/>
          <a:stretch>
            <a:fillRect/>
          </a:stretch>
        </p:blipFill>
        <p:spPr>
          <a:xfrm>
            <a:off x="1227008" y="2067314"/>
            <a:ext cx="9831172" cy="2019582"/>
          </a:xfrm>
          <a:prstGeom prst="rect">
            <a:avLst/>
          </a:prstGeom>
        </p:spPr>
      </p:pic>
    </p:spTree>
    <p:extLst>
      <p:ext uri="{BB962C8B-B14F-4D97-AF65-F5344CB8AC3E}">
        <p14:creationId xmlns:p14="http://schemas.microsoft.com/office/powerpoint/2010/main" val="287908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1" name="TextBox 7"/>
          <p:cNvSpPr txBox="1"/>
          <p:nvPr>
            <p:custDataLst>
              <p:tags r:id="rId1"/>
            </p:custDataLst>
          </p:nvPr>
        </p:nvSpPr>
        <p:spPr>
          <a:xfrm>
            <a:off x="518650" y="1805014"/>
            <a:ext cx="6460809" cy="830997"/>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传统图像融合（技术成熟）</a:t>
            </a:r>
            <a:r>
              <a:rPr lang="zh-CN" altLang="en-US" sz="2400" dirty="0"/>
              <a:t>：依赖于严格配准的图像</a:t>
            </a:r>
          </a:p>
        </p:txBody>
      </p:sp>
      <p:sp>
        <p:nvSpPr>
          <p:cNvPr id="8" name="TextBox 7"/>
          <p:cNvSpPr txBox="1"/>
          <p:nvPr>
            <p:custDataLst>
              <p:tags r:id="rId2"/>
            </p:custDataLst>
          </p:nvPr>
        </p:nvSpPr>
        <p:spPr>
          <a:xfrm>
            <a:off x="554528" y="2764888"/>
            <a:ext cx="6939280" cy="2492990"/>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对于未配准图像</a:t>
            </a:r>
            <a:r>
              <a:rPr lang="zh-CN" altLang="en-US" sz="2400" dirty="0"/>
              <a:t>：</a:t>
            </a:r>
          </a:p>
          <a:p>
            <a:pPr fontAlgn="auto">
              <a:spcBef>
                <a:spcPts val="1200"/>
              </a:spcBef>
            </a:pPr>
            <a:r>
              <a:rPr lang="en-US" altLang="zh-CN" sz="2400" dirty="0"/>
              <a:t>1</a:t>
            </a:r>
            <a:r>
              <a:rPr lang="zh-CN" altLang="en-US" sz="2400" dirty="0"/>
              <a:t>，配准        融合（两阶段）</a:t>
            </a:r>
            <a:endParaRPr lang="en-US" altLang="zh-CN" sz="2400" dirty="0"/>
          </a:p>
          <a:p>
            <a:pPr>
              <a:spcBef>
                <a:spcPts val="1200"/>
              </a:spcBef>
            </a:pPr>
            <a:r>
              <a:rPr lang="zh-CN" altLang="en-US" sz="2400" dirty="0"/>
              <a:t>两任务独立训练，协同性差，复杂度高</a:t>
            </a:r>
            <a:endParaRPr lang="en-US" altLang="zh-CN" sz="2400" dirty="0"/>
          </a:p>
          <a:p>
            <a:pPr fontAlgn="auto">
              <a:spcBef>
                <a:spcPts val="1200"/>
              </a:spcBef>
            </a:pPr>
            <a:endParaRPr lang="en-US" altLang="zh-CN" sz="2400" dirty="0"/>
          </a:p>
          <a:p>
            <a:pPr fontAlgn="auto">
              <a:spcBef>
                <a:spcPts val="1200"/>
              </a:spcBef>
            </a:pPr>
            <a:r>
              <a:rPr lang="zh-CN" altLang="en-US" sz="2000" dirty="0">
                <a:solidFill>
                  <a:schemeClr val="accent2">
                    <a:lumMod val="50000"/>
                  </a:schemeClr>
                </a:solidFill>
              </a:rPr>
              <a:t>中间方案：配准训练时考虑融合质量</a:t>
            </a:r>
          </a:p>
        </p:txBody>
      </p:sp>
      <p:pic>
        <p:nvPicPr>
          <p:cNvPr id="9" name="图片 8">
            <a:extLst>
              <a:ext uri="{FF2B5EF4-FFF2-40B4-BE49-F238E27FC236}">
                <a16:creationId xmlns:a16="http://schemas.microsoft.com/office/drawing/2014/main" id="{AECC5AFF-A938-F363-2085-358055F1E270}"/>
              </a:ext>
            </a:extLst>
          </p:cNvPr>
          <p:cNvPicPr>
            <a:picLocks noChangeAspect="1"/>
          </p:cNvPicPr>
          <p:nvPr/>
        </p:nvPicPr>
        <p:blipFill>
          <a:blip r:embed="rId7"/>
          <a:srcRect l="2558" r="2632"/>
          <a:stretch/>
        </p:blipFill>
        <p:spPr>
          <a:xfrm>
            <a:off x="6979459" y="1729296"/>
            <a:ext cx="4986338" cy="3876990"/>
          </a:xfrm>
          <a:prstGeom prst="rect">
            <a:avLst/>
          </a:prstGeom>
        </p:spPr>
      </p:pic>
      <p:sp>
        <p:nvSpPr>
          <p:cNvPr id="12" name="矩形 11">
            <a:extLst>
              <a:ext uri="{FF2B5EF4-FFF2-40B4-BE49-F238E27FC236}">
                <a16:creationId xmlns:a16="http://schemas.microsoft.com/office/drawing/2014/main" id="{D61D91C8-1B56-E84C-C00A-F2B574EF07BA}"/>
              </a:ext>
            </a:extLst>
          </p:cNvPr>
          <p:cNvSpPr/>
          <p:nvPr/>
        </p:nvSpPr>
        <p:spPr>
          <a:xfrm>
            <a:off x="6912784" y="1643055"/>
            <a:ext cx="2552700" cy="41243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668B3A17-8E68-7DB7-4A24-75671D719E7D}"/>
              </a:ext>
            </a:extLst>
          </p:cNvPr>
          <p:cNvSpPr/>
          <p:nvPr/>
        </p:nvSpPr>
        <p:spPr>
          <a:xfrm>
            <a:off x="1769284" y="3420323"/>
            <a:ext cx="429852" cy="161925"/>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2285-7897-73E5-E802-9E39B8B64E70}"/>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BE4164A-4D7B-7C00-10CA-6F22441EA669}"/>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56C721F-82CE-FDB9-DE64-CE7D20AABE75}"/>
              </a:ext>
            </a:extLst>
          </p:cNvPr>
          <p:cNvSpPr txBox="1"/>
          <p:nvPr/>
        </p:nvSpPr>
        <p:spPr>
          <a:xfrm>
            <a:off x="2168165" y="264321"/>
            <a:ext cx="2780907"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a:extLst>
              <a:ext uri="{FF2B5EF4-FFF2-40B4-BE49-F238E27FC236}">
                <a16:creationId xmlns:a16="http://schemas.microsoft.com/office/drawing/2014/main" id="{0B138EBB-98FB-25FF-F572-0EE450C5F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0" name="图片 9">
            <a:extLst>
              <a:ext uri="{FF2B5EF4-FFF2-40B4-BE49-F238E27FC236}">
                <a16:creationId xmlns:a16="http://schemas.microsoft.com/office/drawing/2014/main" id="{78A4E252-70D0-C74D-BBE0-688F904962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1" name="TextBox 7">
            <a:extLst>
              <a:ext uri="{FF2B5EF4-FFF2-40B4-BE49-F238E27FC236}">
                <a16:creationId xmlns:a16="http://schemas.microsoft.com/office/drawing/2014/main" id="{E6219FB1-9318-60D0-42F7-4B7797758C4C}"/>
              </a:ext>
            </a:extLst>
          </p:cNvPr>
          <p:cNvSpPr txBox="1"/>
          <p:nvPr>
            <p:custDataLst>
              <p:tags r:id="rId1"/>
            </p:custDataLst>
          </p:nvPr>
        </p:nvSpPr>
        <p:spPr>
          <a:xfrm>
            <a:off x="487679" y="1841147"/>
            <a:ext cx="6460809" cy="830997"/>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传统图像融合（技术成熟）</a:t>
            </a:r>
            <a:r>
              <a:rPr lang="zh-CN" altLang="en-US" sz="2400" dirty="0"/>
              <a:t>：依赖于严格配准的图像</a:t>
            </a:r>
          </a:p>
        </p:txBody>
      </p:sp>
      <p:sp>
        <p:nvSpPr>
          <p:cNvPr id="8" name="TextBox 7">
            <a:extLst>
              <a:ext uri="{FF2B5EF4-FFF2-40B4-BE49-F238E27FC236}">
                <a16:creationId xmlns:a16="http://schemas.microsoft.com/office/drawing/2014/main" id="{CD020D5C-6933-ECB7-2623-193D5466E1E2}"/>
              </a:ext>
            </a:extLst>
          </p:cNvPr>
          <p:cNvSpPr txBox="1"/>
          <p:nvPr>
            <p:custDataLst>
              <p:tags r:id="rId2"/>
            </p:custDataLst>
          </p:nvPr>
        </p:nvSpPr>
        <p:spPr>
          <a:xfrm>
            <a:off x="487679" y="2764845"/>
            <a:ext cx="6939280" cy="2554545"/>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对于未配准图像</a:t>
            </a:r>
            <a:r>
              <a:rPr lang="zh-CN" altLang="en-US" sz="2400" dirty="0"/>
              <a:t>：</a:t>
            </a:r>
          </a:p>
          <a:p>
            <a:pPr fontAlgn="auto">
              <a:spcBef>
                <a:spcPts val="1200"/>
              </a:spcBef>
            </a:pPr>
            <a:r>
              <a:rPr lang="en-US" altLang="zh-CN" sz="2400" dirty="0"/>
              <a:t>2</a:t>
            </a:r>
            <a:r>
              <a:rPr lang="zh-CN" altLang="en-US" sz="2400" dirty="0"/>
              <a:t>，配准</a:t>
            </a:r>
            <a:r>
              <a:rPr lang="en-US" altLang="zh-CN" sz="2400" dirty="0"/>
              <a:t>+</a:t>
            </a:r>
            <a:r>
              <a:rPr lang="zh-CN" altLang="en-US" sz="2400" dirty="0"/>
              <a:t>融合（一阶段）</a:t>
            </a:r>
            <a:r>
              <a:rPr lang="zh-CN" altLang="en-US" sz="2000" dirty="0">
                <a:solidFill>
                  <a:schemeClr val="accent2">
                    <a:lumMod val="50000"/>
                  </a:schemeClr>
                </a:solidFill>
              </a:rPr>
              <a:t>起步阶段</a:t>
            </a:r>
          </a:p>
          <a:p>
            <a:pPr fontAlgn="auto">
              <a:spcBef>
                <a:spcPts val="1200"/>
              </a:spcBef>
            </a:pPr>
            <a:r>
              <a:rPr lang="zh-CN" altLang="en-US" sz="2000" b="1" dirty="0"/>
              <a:t>面临困难</a:t>
            </a:r>
            <a:r>
              <a:rPr lang="zh-CN" altLang="en-US" sz="2400" dirty="0"/>
              <a:t>：</a:t>
            </a:r>
            <a:r>
              <a:rPr lang="en-US" altLang="zh-CN" sz="2400" dirty="0"/>
              <a:t>1</a:t>
            </a:r>
            <a:r>
              <a:rPr lang="zh-CN" altLang="en-US" sz="2400" dirty="0"/>
              <a:t>，配准（像素级）提取浅层特征；</a:t>
            </a:r>
            <a:endParaRPr lang="en-US" altLang="zh-CN" sz="2400" dirty="0"/>
          </a:p>
          <a:p>
            <a:pPr fontAlgn="auto">
              <a:spcBef>
                <a:spcPts val="1200"/>
              </a:spcBef>
            </a:pPr>
            <a:r>
              <a:rPr lang="en-US" altLang="zh-CN" sz="2400" dirty="0"/>
              <a:t>                   </a:t>
            </a:r>
            <a:r>
              <a:rPr lang="zh-CN" altLang="en-US" sz="2400" dirty="0"/>
              <a:t>融合（特征级）提取深层特征。</a:t>
            </a:r>
            <a:endParaRPr lang="en-US" altLang="zh-CN" sz="2400" dirty="0"/>
          </a:p>
          <a:p>
            <a:pPr fontAlgn="auto">
              <a:spcBef>
                <a:spcPts val="1200"/>
              </a:spcBef>
            </a:pPr>
            <a:r>
              <a:rPr lang="zh-CN" altLang="en-US" sz="2400" dirty="0"/>
              <a:t>                  使用单一编码器同时实现这些较难</a:t>
            </a:r>
          </a:p>
        </p:txBody>
      </p:sp>
      <p:pic>
        <p:nvPicPr>
          <p:cNvPr id="9" name="图片 8">
            <a:extLst>
              <a:ext uri="{FF2B5EF4-FFF2-40B4-BE49-F238E27FC236}">
                <a16:creationId xmlns:a16="http://schemas.microsoft.com/office/drawing/2014/main" id="{F5C55560-9D0B-EB18-2576-2D4F5C5F583E}"/>
              </a:ext>
            </a:extLst>
          </p:cNvPr>
          <p:cNvPicPr>
            <a:picLocks noChangeAspect="1"/>
          </p:cNvPicPr>
          <p:nvPr/>
        </p:nvPicPr>
        <p:blipFill>
          <a:blip r:embed="rId7"/>
          <a:srcRect l="2558" r="2632"/>
          <a:stretch/>
        </p:blipFill>
        <p:spPr>
          <a:xfrm>
            <a:off x="6948488" y="1775230"/>
            <a:ext cx="4986338" cy="3876990"/>
          </a:xfrm>
          <a:prstGeom prst="rect">
            <a:avLst/>
          </a:prstGeom>
        </p:spPr>
      </p:pic>
      <p:sp>
        <p:nvSpPr>
          <p:cNvPr id="12" name="矩形 11">
            <a:extLst>
              <a:ext uri="{FF2B5EF4-FFF2-40B4-BE49-F238E27FC236}">
                <a16:creationId xmlns:a16="http://schemas.microsoft.com/office/drawing/2014/main" id="{653DB76A-B9CC-4DF7-4E3F-0928F269AA09}"/>
              </a:ext>
            </a:extLst>
          </p:cNvPr>
          <p:cNvSpPr/>
          <p:nvPr/>
        </p:nvSpPr>
        <p:spPr>
          <a:xfrm>
            <a:off x="9382126" y="1651565"/>
            <a:ext cx="2552700" cy="41243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0518415"/>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655D2-13A0-CC63-2D2D-270E35F9FB03}"/>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C3F6BDE-062F-2837-1994-DF24F45A8E4A}"/>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F155C896-B195-E162-C62E-C58A46CD506A}"/>
              </a:ext>
            </a:extLst>
          </p:cNvPr>
          <p:cNvSpPr txBox="1"/>
          <p:nvPr/>
        </p:nvSpPr>
        <p:spPr>
          <a:xfrm>
            <a:off x="2168165" y="264321"/>
            <a:ext cx="2780907"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背景</a:t>
            </a:r>
          </a:p>
        </p:txBody>
      </p:sp>
      <p:pic>
        <p:nvPicPr>
          <p:cNvPr id="6" name="图片 5">
            <a:extLst>
              <a:ext uri="{FF2B5EF4-FFF2-40B4-BE49-F238E27FC236}">
                <a16:creationId xmlns:a16="http://schemas.microsoft.com/office/drawing/2014/main" id="{834FD444-7D2E-153A-A750-F53A2B462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0" name="图片 9">
            <a:extLst>
              <a:ext uri="{FF2B5EF4-FFF2-40B4-BE49-F238E27FC236}">
                <a16:creationId xmlns:a16="http://schemas.microsoft.com/office/drawing/2014/main" id="{7E25A911-AF4C-1411-34F2-3F1100A96B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1" name="TextBox 7">
            <a:extLst>
              <a:ext uri="{FF2B5EF4-FFF2-40B4-BE49-F238E27FC236}">
                <a16:creationId xmlns:a16="http://schemas.microsoft.com/office/drawing/2014/main" id="{7DD97D9E-3AA8-BCEF-9B2D-EE6045CA0F49}"/>
              </a:ext>
            </a:extLst>
          </p:cNvPr>
          <p:cNvSpPr txBox="1"/>
          <p:nvPr>
            <p:custDataLst>
              <p:tags r:id="rId1"/>
            </p:custDataLst>
          </p:nvPr>
        </p:nvSpPr>
        <p:spPr>
          <a:xfrm>
            <a:off x="499327" y="1647760"/>
            <a:ext cx="6460809" cy="830997"/>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传统图像融合（技术成熟）</a:t>
            </a:r>
            <a:r>
              <a:rPr lang="zh-CN" altLang="en-US" sz="2400" dirty="0"/>
              <a:t>：依赖于严格配准的图像</a:t>
            </a:r>
          </a:p>
        </p:txBody>
      </p:sp>
      <p:sp>
        <p:nvSpPr>
          <p:cNvPr id="8" name="TextBox 7">
            <a:extLst>
              <a:ext uri="{FF2B5EF4-FFF2-40B4-BE49-F238E27FC236}">
                <a16:creationId xmlns:a16="http://schemas.microsoft.com/office/drawing/2014/main" id="{EE3C0615-3270-571D-C3C7-B242DD4ACB11}"/>
              </a:ext>
            </a:extLst>
          </p:cNvPr>
          <p:cNvSpPr txBox="1"/>
          <p:nvPr>
            <p:custDataLst>
              <p:tags r:id="rId2"/>
            </p:custDataLst>
          </p:nvPr>
        </p:nvSpPr>
        <p:spPr>
          <a:xfrm>
            <a:off x="499327" y="2571458"/>
            <a:ext cx="8044780" cy="4001095"/>
          </a:xfrm>
          <a:prstGeom prst="rect">
            <a:avLst/>
          </a:prstGeom>
          <a:noFill/>
        </p:spPr>
        <p:txBody>
          <a:bodyPr wrap="square" rtlCol="0">
            <a:spAutoFit/>
          </a:bodyPr>
          <a:lstStyle/>
          <a:p>
            <a:pPr marL="342900" indent="-342900" fontAlgn="auto">
              <a:spcBef>
                <a:spcPts val="1200"/>
              </a:spcBef>
              <a:buFont typeface="Wingdings" panose="05000000000000000000" pitchFamily="2" charset="2"/>
              <a:buChar char="l"/>
            </a:pPr>
            <a:r>
              <a:rPr lang="zh-CN" altLang="en-US" sz="2400" b="1" dirty="0"/>
              <a:t>对于未配准图像</a:t>
            </a:r>
            <a:r>
              <a:rPr lang="zh-CN" altLang="en-US" sz="2400" dirty="0"/>
              <a:t>：</a:t>
            </a:r>
          </a:p>
          <a:p>
            <a:pPr fontAlgn="auto">
              <a:spcBef>
                <a:spcPts val="1200"/>
              </a:spcBef>
            </a:pPr>
            <a:r>
              <a:rPr lang="en-US" altLang="zh-CN" sz="2400" dirty="0"/>
              <a:t>2</a:t>
            </a:r>
            <a:r>
              <a:rPr lang="zh-CN" altLang="en-US" sz="2400" dirty="0"/>
              <a:t>，配准</a:t>
            </a:r>
            <a:r>
              <a:rPr lang="en-US" altLang="zh-CN" sz="2400" dirty="0"/>
              <a:t>+</a:t>
            </a:r>
            <a:r>
              <a:rPr lang="zh-CN" altLang="en-US" sz="2400" dirty="0"/>
              <a:t>融合（一阶段）</a:t>
            </a:r>
            <a:r>
              <a:rPr lang="zh-CN" altLang="en-US" sz="2000" dirty="0">
                <a:solidFill>
                  <a:schemeClr val="accent2">
                    <a:lumMod val="50000"/>
                  </a:schemeClr>
                </a:solidFill>
              </a:rPr>
              <a:t>起步阶段</a:t>
            </a:r>
          </a:p>
          <a:p>
            <a:pPr fontAlgn="auto">
              <a:spcBef>
                <a:spcPts val="1200"/>
              </a:spcBef>
            </a:pPr>
            <a:r>
              <a:rPr lang="zh-CN" altLang="en-US" sz="2000" b="1" dirty="0"/>
              <a:t>面临困难</a:t>
            </a:r>
            <a:r>
              <a:rPr lang="zh-CN" altLang="en-US" sz="2400" dirty="0"/>
              <a:t>：</a:t>
            </a:r>
            <a:r>
              <a:rPr lang="en-US" altLang="zh-CN" sz="2400" dirty="0"/>
              <a:t>2</a:t>
            </a:r>
            <a:r>
              <a:rPr lang="zh-CN" altLang="en-US" sz="2400" dirty="0"/>
              <a:t>，模态差异</a:t>
            </a:r>
            <a:endParaRPr lang="en-US" altLang="zh-CN" sz="2400" dirty="0"/>
          </a:p>
          <a:p>
            <a:pPr fontAlgn="auto">
              <a:spcBef>
                <a:spcPts val="1200"/>
              </a:spcBef>
            </a:pPr>
            <a:r>
              <a:rPr lang="zh-CN" altLang="en-US" sz="2000" b="1" dirty="0"/>
              <a:t>解决方案：</a:t>
            </a:r>
            <a:endParaRPr lang="en-US" altLang="zh-CN" sz="2000" b="1" dirty="0"/>
          </a:p>
          <a:p>
            <a:pPr fontAlgn="auto">
              <a:spcBef>
                <a:spcPts val="1200"/>
              </a:spcBef>
            </a:pPr>
            <a:r>
              <a:rPr lang="en-US" altLang="zh-CN" sz="2400" dirty="0"/>
              <a:t>                 </a:t>
            </a:r>
            <a:r>
              <a:rPr lang="zh-CN" altLang="en-US" sz="2400" dirty="0"/>
              <a:t>（</a:t>
            </a:r>
            <a:r>
              <a:rPr lang="en-US" altLang="zh-CN" sz="2400" dirty="0"/>
              <a:t>1</a:t>
            </a:r>
            <a:r>
              <a:rPr lang="zh-CN" altLang="en-US" sz="2400" dirty="0"/>
              <a:t>）生成伪图像进行对齐</a:t>
            </a:r>
            <a:endParaRPr lang="en-US" altLang="zh-CN" sz="2400" dirty="0"/>
          </a:p>
          <a:p>
            <a:pPr fontAlgn="auto">
              <a:spcBef>
                <a:spcPts val="1200"/>
              </a:spcBef>
            </a:pPr>
            <a:r>
              <a:rPr lang="en-US" altLang="zh-CN" sz="2400" dirty="0"/>
              <a:t>                 </a:t>
            </a:r>
            <a:r>
              <a:rPr lang="zh-CN" altLang="en-US" sz="2400" dirty="0"/>
              <a:t>（</a:t>
            </a:r>
            <a:r>
              <a:rPr lang="en-US" altLang="zh-CN" sz="2400" dirty="0"/>
              <a:t>2</a:t>
            </a:r>
            <a:r>
              <a:rPr lang="zh-CN" altLang="en-US" sz="2400" dirty="0"/>
              <a:t>）使用对比学习学习模态共同特征</a:t>
            </a:r>
            <a:endParaRPr lang="en-US" altLang="zh-CN" sz="2400" dirty="0"/>
          </a:p>
          <a:p>
            <a:pPr fontAlgn="auto">
              <a:spcBef>
                <a:spcPts val="1200"/>
              </a:spcBef>
            </a:pPr>
            <a:r>
              <a:rPr lang="zh-CN" altLang="en-US" sz="2000" dirty="0">
                <a:solidFill>
                  <a:srgbClr val="FF0000"/>
                </a:solidFill>
              </a:rPr>
              <a:t>                         在处理由混合的刚性非刚性形变引起的不容易对准</a:t>
            </a:r>
            <a:endParaRPr lang="en-US" altLang="zh-CN" sz="2000" dirty="0">
              <a:solidFill>
                <a:srgbClr val="FF0000"/>
              </a:solidFill>
            </a:endParaRPr>
          </a:p>
          <a:p>
            <a:pPr fontAlgn="auto">
              <a:spcBef>
                <a:spcPts val="1200"/>
              </a:spcBef>
            </a:pPr>
            <a:r>
              <a:rPr lang="en-US" altLang="zh-CN" sz="2400" dirty="0"/>
              <a:t>      </a:t>
            </a:r>
            <a:endParaRPr lang="zh-CN" altLang="en-US" sz="2400" dirty="0"/>
          </a:p>
        </p:txBody>
      </p:sp>
      <p:pic>
        <p:nvPicPr>
          <p:cNvPr id="9" name="图片 8">
            <a:extLst>
              <a:ext uri="{FF2B5EF4-FFF2-40B4-BE49-F238E27FC236}">
                <a16:creationId xmlns:a16="http://schemas.microsoft.com/office/drawing/2014/main" id="{7C8CFB48-B6B0-205E-D9EA-D6D075F94A8B}"/>
              </a:ext>
            </a:extLst>
          </p:cNvPr>
          <p:cNvPicPr>
            <a:picLocks noChangeAspect="1"/>
          </p:cNvPicPr>
          <p:nvPr/>
        </p:nvPicPr>
        <p:blipFill>
          <a:blip r:embed="rId7"/>
          <a:srcRect l="2558" r="2632"/>
          <a:stretch/>
        </p:blipFill>
        <p:spPr>
          <a:xfrm>
            <a:off x="7026811" y="1449075"/>
            <a:ext cx="4986338" cy="3876990"/>
          </a:xfrm>
          <a:prstGeom prst="rect">
            <a:avLst/>
          </a:prstGeom>
        </p:spPr>
      </p:pic>
      <p:sp>
        <p:nvSpPr>
          <p:cNvPr id="12" name="矩形 11">
            <a:extLst>
              <a:ext uri="{FF2B5EF4-FFF2-40B4-BE49-F238E27FC236}">
                <a16:creationId xmlns:a16="http://schemas.microsoft.com/office/drawing/2014/main" id="{078B4874-0EF2-00BD-7100-C5C6E8C0082E}"/>
              </a:ext>
            </a:extLst>
          </p:cNvPr>
          <p:cNvSpPr/>
          <p:nvPr/>
        </p:nvSpPr>
        <p:spPr>
          <a:xfrm>
            <a:off x="9460449" y="1325410"/>
            <a:ext cx="2552700" cy="412432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2610777"/>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 calcmode="lin" valueType="num">
                                      <p:cBhvr additive="base">
                                        <p:cTn id="1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 calcmode="lin" valueType="num">
                                      <p:cBhvr additive="base">
                                        <p:cTn id="1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8165" y="264321"/>
            <a:ext cx="2780907"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创新点</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10" name="TextBox 7"/>
          <p:cNvSpPr txBox="1"/>
          <p:nvPr>
            <p:custDataLst>
              <p:tags r:id="rId1"/>
            </p:custDataLst>
          </p:nvPr>
        </p:nvSpPr>
        <p:spPr>
          <a:xfrm>
            <a:off x="782380" y="1274305"/>
            <a:ext cx="9884664" cy="460375"/>
          </a:xfrm>
          <a:prstGeom prst="rect">
            <a:avLst/>
          </a:prstGeom>
          <a:noFill/>
        </p:spPr>
        <p:txBody>
          <a:bodyPr wrap="square" rtlCol="0">
            <a:spAutoFit/>
          </a:bodyPr>
          <a:lstStyle/>
          <a:p>
            <a:pPr indent="0">
              <a:buFont typeface="Wingdings" panose="05000000000000000000" pitchFamily="2" charset="2"/>
              <a:buNone/>
            </a:pPr>
            <a:r>
              <a:rPr lang="zh-CN" altLang="en-US" sz="2400" b="1" dirty="0">
                <a:solidFill>
                  <a:schemeClr val="tx1"/>
                </a:solidFill>
                <a:sym typeface="+mn-ea"/>
              </a:rPr>
              <a:t>结合对比学习，对齐感知的</a:t>
            </a:r>
            <a:r>
              <a:rPr lang="zh-CN" altLang="en-US" sz="2400" b="1" dirty="0">
                <a:sym typeface="+mn-ea"/>
              </a:rPr>
              <a:t>监督配准与融合</a:t>
            </a:r>
            <a:r>
              <a:rPr lang="zh-CN" altLang="en-US" sz="2400" b="1" dirty="0">
                <a:solidFill>
                  <a:schemeClr val="tx1"/>
                </a:solidFill>
                <a:sym typeface="+mn-ea"/>
              </a:rPr>
              <a:t>。</a:t>
            </a:r>
          </a:p>
        </p:txBody>
      </p:sp>
      <p:sp>
        <p:nvSpPr>
          <p:cNvPr id="8" name="TextBox 7"/>
          <p:cNvSpPr txBox="1"/>
          <p:nvPr>
            <p:custDataLst>
              <p:tags r:id="rId2"/>
            </p:custDataLst>
          </p:nvPr>
        </p:nvSpPr>
        <p:spPr>
          <a:xfrm>
            <a:off x="782380" y="2389036"/>
            <a:ext cx="5204902" cy="2934137"/>
          </a:xfrm>
          <a:prstGeom prst="rect">
            <a:avLst/>
          </a:prstGeom>
          <a:noFill/>
        </p:spPr>
        <p:txBody>
          <a:bodyPr wrap="square" rtlCol="0">
            <a:spAutoFit/>
          </a:bodyPr>
          <a:lstStyle/>
          <a:p>
            <a:pPr indent="457200" fontAlgn="auto">
              <a:spcBef>
                <a:spcPts val="1000"/>
              </a:spcBef>
              <a:buFont typeface="Wingdings" panose="05000000000000000000" pitchFamily="2" charset="2"/>
              <a:buNone/>
            </a:pPr>
            <a:r>
              <a:rPr lang="zh-CN" altLang="en-US" sz="2400" dirty="0">
                <a:sym typeface="+mn-ea"/>
              </a:rPr>
              <a:t>（</a:t>
            </a:r>
            <a:r>
              <a:rPr lang="en-US" altLang="zh-CN" sz="2400" dirty="0">
                <a:sym typeface="+mn-ea"/>
              </a:rPr>
              <a:t>1</a:t>
            </a:r>
            <a:r>
              <a:rPr lang="zh-CN" altLang="en-US" sz="2400" dirty="0">
                <a:sym typeface="+mn-ea"/>
              </a:rPr>
              <a:t>）</a:t>
            </a:r>
            <a:r>
              <a:rPr lang="zh-CN" altLang="en-US" sz="2400" b="0" i="0" dirty="0">
                <a:effectLst/>
                <a:latin typeface="-apple-system"/>
              </a:rPr>
              <a:t>在单阶段框架内实现</a:t>
            </a:r>
            <a:r>
              <a:rPr lang="zh-CN" altLang="en-US" sz="2400" b="1" i="0" dirty="0">
                <a:effectLst/>
                <a:latin typeface="-apple-system"/>
              </a:rPr>
              <a:t>未配准</a:t>
            </a:r>
            <a:r>
              <a:rPr lang="en-US" altLang="zh-CN" sz="2400" b="0" i="0" dirty="0">
                <a:effectLst/>
                <a:latin typeface="-apple-system"/>
              </a:rPr>
              <a:t>IR-VIS</a:t>
            </a:r>
            <a:r>
              <a:rPr lang="zh-CN" altLang="en-US" sz="2400" b="0" i="0" dirty="0">
                <a:effectLst/>
                <a:latin typeface="-apple-system"/>
              </a:rPr>
              <a:t>图像的</a:t>
            </a:r>
            <a:r>
              <a:rPr lang="zh-CN" altLang="en-US" sz="2400" b="1" i="0" dirty="0">
                <a:effectLst/>
                <a:latin typeface="-apple-system"/>
              </a:rPr>
              <a:t>融合</a:t>
            </a:r>
            <a:r>
              <a:rPr lang="zh-CN" altLang="en-US" sz="2400" dirty="0">
                <a:solidFill>
                  <a:schemeClr val="tx1"/>
                </a:solidFill>
                <a:sym typeface="+mn-ea"/>
              </a:rPr>
              <a:t>。</a:t>
            </a:r>
          </a:p>
          <a:p>
            <a:pPr indent="457200" fontAlgn="auto">
              <a:spcBef>
                <a:spcPts val="1000"/>
              </a:spcBef>
              <a:buFont typeface="Wingdings" panose="05000000000000000000" pitchFamily="2" charset="2"/>
              <a:buNone/>
            </a:pPr>
            <a:r>
              <a:rPr lang="zh-CN" altLang="en-US" sz="2400" dirty="0">
                <a:solidFill>
                  <a:schemeClr val="tx1"/>
                </a:solidFill>
                <a:sym typeface="+mn-ea"/>
              </a:rPr>
              <a:t>（</a:t>
            </a:r>
            <a:r>
              <a:rPr lang="en-US" altLang="zh-CN" sz="2400" dirty="0">
                <a:solidFill>
                  <a:schemeClr val="tx1"/>
                </a:solidFill>
                <a:sym typeface="+mn-ea"/>
              </a:rPr>
              <a:t>2</a:t>
            </a:r>
            <a:r>
              <a:rPr lang="zh-CN" altLang="en-US" sz="2400" dirty="0">
                <a:solidFill>
                  <a:schemeClr val="tx1"/>
                </a:solidFill>
                <a:sym typeface="+mn-ea"/>
              </a:rPr>
              <a:t>）</a:t>
            </a:r>
            <a:r>
              <a:rPr lang="zh-CN" altLang="en-US" sz="2400" dirty="0">
                <a:sym typeface="+mn-ea"/>
              </a:rPr>
              <a:t>可</a:t>
            </a:r>
            <a:r>
              <a:rPr lang="zh-CN" altLang="en-US" sz="2400" b="0" i="0" dirty="0">
                <a:effectLst/>
                <a:latin typeface="-apple-system"/>
              </a:rPr>
              <a:t>学习的</a:t>
            </a:r>
            <a:r>
              <a:rPr lang="zh-CN" altLang="en-US" sz="2400" b="1" i="0" dirty="0">
                <a:effectLst/>
                <a:latin typeface="-apple-system"/>
              </a:rPr>
              <a:t>模态字典</a:t>
            </a:r>
            <a:r>
              <a:rPr lang="zh-CN" altLang="en-US" sz="2400" b="0" i="0" dirty="0">
                <a:effectLst/>
                <a:latin typeface="-apple-system"/>
              </a:rPr>
              <a:t>为单个模态的特征提供补充模态共享信息</a:t>
            </a:r>
            <a:r>
              <a:rPr lang="zh-CN" altLang="en-US" sz="2400" dirty="0">
                <a:sym typeface="+mn-ea"/>
              </a:rPr>
              <a:t>。</a:t>
            </a:r>
          </a:p>
          <a:p>
            <a:pPr indent="457200" fontAlgn="auto">
              <a:spcBef>
                <a:spcPts val="1000"/>
              </a:spcBef>
              <a:buFont typeface="Wingdings" panose="05000000000000000000" pitchFamily="2" charset="2"/>
              <a:buNone/>
            </a:pPr>
            <a:r>
              <a:rPr lang="zh-CN" altLang="en-US" sz="2400" dirty="0">
                <a:sym typeface="+mn-ea"/>
              </a:rPr>
              <a:t>（</a:t>
            </a:r>
            <a:r>
              <a:rPr lang="en-US" altLang="zh-CN" sz="2400" dirty="0">
                <a:sym typeface="+mn-ea"/>
              </a:rPr>
              <a:t>3</a:t>
            </a:r>
            <a:r>
              <a:rPr lang="zh-CN" altLang="en-US" sz="2400" dirty="0">
                <a:sym typeface="+mn-ea"/>
              </a:rPr>
              <a:t>）创建</a:t>
            </a:r>
            <a:r>
              <a:rPr lang="zh-CN" altLang="en-US" sz="2400" b="1" dirty="0">
                <a:sym typeface="+mn-ea"/>
              </a:rPr>
              <a:t>相关矩阵</a:t>
            </a:r>
            <a:r>
              <a:rPr lang="zh-CN" altLang="en-US" sz="2400" dirty="0">
                <a:sym typeface="+mn-ea"/>
              </a:rPr>
              <a:t>进行跨模态对齐，详细描述源图像之间的像素关系，对齐特征。</a:t>
            </a:r>
          </a:p>
        </p:txBody>
      </p:sp>
      <p:pic>
        <p:nvPicPr>
          <p:cNvPr id="2" name="图片 1">
            <a:extLst>
              <a:ext uri="{FF2B5EF4-FFF2-40B4-BE49-F238E27FC236}">
                <a16:creationId xmlns:a16="http://schemas.microsoft.com/office/drawing/2014/main" id="{07270A1F-9C84-4527-AC2D-44CEF4CAC9BD}"/>
              </a:ext>
            </a:extLst>
          </p:cNvPr>
          <p:cNvPicPr>
            <a:picLocks noChangeAspect="1"/>
          </p:cNvPicPr>
          <p:nvPr/>
        </p:nvPicPr>
        <p:blipFill>
          <a:blip r:embed="rId7"/>
          <a:srcRect l="2558" r="2632"/>
          <a:stretch/>
        </p:blipFill>
        <p:spPr>
          <a:xfrm>
            <a:off x="6788019" y="1848266"/>
            <a:ext cx="4986338" cy="3876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67890" y="264160"/>
            <a:ext cx="5202555" cy="521970"/>
          </a:xfrm>
          <a:prstGeom prst="rect">
            <a:avLst/>
          </a:prstGeom>
          <a:noFill/>
        </p:spPr>
        <p:txBody>
          <a:bodyPr wrap="square" rtlCol="0">
            <a:spAutoFit/>
          </a:bodyPr>
          <a:lstStyle/>
          <a:p>
            <a:r>
              <a:rPr lang="zh-CN" altLang="en-US" sz="2800" dirty="0">
                <a:solidFill>
                  <a:schemeClr val="accent5">
                    <a:lumMod val="75000"/>
                  </a:schemeClr>
                </a:solidFill>
                <a:latin typeface="微软雅黑" panose="020B0503020204020204" pitchFamily="34" charset="-122"/>
                <a:ea typeface="微软雅黑" panose="020B0503020204020204" pitchFamily="34" charset="-122"/>
              </a:rPr>
              <a:t>模型</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a:extLst>
              <a:ext uri="{FF2B5EF4-FFF2-40B4-BE49-F238E27FC236}">
                <a16:creationId xmlns:a16="http://schemas.microsoft.com/office/drawing/2014/main" id="{552BF50E-61B4-2617-FB5A-97AB160F2E6C}"/>
              </a:ext>
            </a:extLst>
          </p:cNvPr>
          <p:cNvPicPr>
            <a:picLocks noChangeAspect="1"/>
          </p:cNvPicPr>
          <p:nvPr/>
        </p:nvPicPr>
        <p:blipFill>
          <a:blip r:embed="rId5"/>
          <a:stretch>
            <a:fillRect/>
          </a:stretch>
        </p:blipFill>
        <p:spPr>
          <a:xfrm>
            <a:off x="875344" y="987796"/>
            <a:ext cx="10441311" cy="56634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2C067-C19C-C487-E2A2-EEFDA214214D}"/>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41FA72D-E0FD-83BF-D560-9AD7746CFB58}"/>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C7655C1-A782-FC45-2138-BEB926B5890F}"/>
              </a:ext>
            </a:extLst>
          </p:cNvPr>
          <p:cNvSpPr txBox="1"/>
          <p:nvPr/>
        </p:nvSpPr>
        <p:spPr>
          <a:xfrm>
            <a:off x="2167890" y="264160"/>
            <a:ext cx="5202555" cy="52197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特征提取和融合模块（</a:t>
            </a:r>
            <a:r>
              <a:rPr lang="en-US" altLang="zh-CN" sz="2800" b="1" dirty="0">
                <a:solidFill>
                  <a:schemeClr val="accent5">
                    <a:lumMod val="75000"/>
                  </a:schemeClr>
                </a:solidFill>
                <a:latin typeface="微软雅黑" panose="020B0503020204020204" pitchFamily="34" charset="-122"/>
                <a:ea typeface="微软雅黑" panose="020B0503020204020204" pitchFamily="34" charset="-122"/>
              </a:rPr>
              <a:t>FEF</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EE8CFD4-3119-98CF-1277-E78E2848A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5D25CAA3-4255-2BEC-6BB9-1824D5BEAB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5F9E1018-5DC1-FD70-ADE7-FD39EDC15368}"/>
              </a:ext>
            </a:extLst>
          </p:cNvPr>
          <p:cNvPicPr>
            <a:picLocks noChangeAspect="1"/>
          </p:cNvPicPr>
          <p:nvPr/>
        </p:nvPicPr>
        <p:blipFill>
          <a:blip r:embed="rId5"/>
          <a:stretch>
            <a:fillRect/>
          </a:stretch>
        </p:blipFill>
        <p:spPr>
          <a:xfrm>
            <a:off x="6683513" y="1592717"/>
            <a:ext cx="4924124" cy="1704091"/>
          </a:xfrm>
          <a:prstGeom prst="rect">
            <a:avLst/>
          </a:prstGeom>
        </p:spPr>
      </p:pic>
      <p:sp>
        <p:nvSpPr>
          <p:cNvPr id="10" name="矩形 9">
            <a:extLst>
              <a:ext uri="{FF2B5EF4-FFF2-40B4-BE49-F238E27FC236}">
                <a16:creationId xmlns:a16="http://schemas.microsoft.com/office/drawing/2014/main" id="{D7503751-0228-F2BB-7064-F19A104E74A7}"/>
              </a:ext>
            </a:extLst>
          </p:cNvPr>
          <p:cNvSpPr/>
          <p:nvPr/>
        </p:nvSpPr>
        <p:spPr>
          <a:xfrm>
            <a:off x="8351907" y="1467699"/>
            <a:ext cx="1054181" cy="189869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67E3DB6-AE1A-DD07-4646-5FC0EEC488A3}"/>
              </a:ext>
            </a:extLst>
          </p:cNvPr>
          <p:cNvSpPr txBox="1"/>
          <p:nvPr/>
        </p:nvSpPr>
        <p:spPr>
          <a:xfrm>
            <a:off x="8995582" y="6281519"/>
            <a:ext cx="2282997" cy="369332"/>
          </a:xfrm>
          <a:prstGeom prst="rect">
            <a:avLst/>
          </a:prstGeom>
          <a:noFill/>
        </p:spPr>
        <p:txBody>
          <a:bodyPr wrap="none" rtlCol="0">
            <a:spAutoFit/>
          </a:bodyPr>
          <a:lstStyle/>
          <a:p>
            <a:r>
              <a:rPr lang="en-US" altLang="zh-CN"/>
              <a:t>Conv+</a:t>
            </a:r>
            <a:r>
              <a:rPr lang="zh-CN" altLang="en-US"/>
              <a:t>批归一化</a:t>
            </a:r>
            <a:r>
              <a:rPr lang="en-US" altLang="zh-CN"/>
              <a:t>+ReLU</a:t>
            </a:r>
            <a:endParaRPr lang="zh-CN" altLang="en-US" dirty="0"/>
          </a:p>
        </p:txBody>
      </p:sp>
      <p:sp>
        <p:nvSpPr>
          <p:cNvPr id="12" name="矩形 11">
            <a:extLst>
              <a:ext uri="{FF2B5EF4-FFF2-40B4-BE49-F238E27FC236}">
                <a16:creationId xmlns:a16="http://schemas.microsoft.com/office/drawing/2014/main" id="{AE6F6333-4051-848B-2840-84E4F7BE50C7}"/>
              </a:ext>
            </a:extLst>
          </p:cNvPr>
          <p:cNvSpPr/>
          <p:nvPr/>
        </p:nvSpPr>
        <p:spPr>
          <a:xfrm>
            <a:off x="9026136" y="6281519"/>
            <a:ext cx="2221889" cy="369332"/>
          </a:xfrm>
          <a:prstGeom prst="rect">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33A563C-26A7-EE98-6E8F-5BA29CDB44C5}"/>
              </a:ext>
            </a:extLst>
          </p:cNvPr>
          <p:cNvSpPr txBox="1"/>
          <p:nvPr/>
        </p:nvSpPr>
        <p:spPr>
          <a:xfrm>
            <a:off x="8883435" y="3685312"/>
            <a:ext cx="1282466" cy="369332"/>
          </a:xfrm>
          <a:prstGeom prst="rect">
            <a:avLst/>
          </a:prstGeom>
          <a:noFill/>
        </p:spPr>
        <p:txBody>
          <a:bodyPr wrap="square">
            <a:spAutoFit/>
          </a:bodyPr>
          <a:lstStyle/>
          <a:p>
            <a:r>
              <a:rPr lang="en-US" altLang="zh-CN" dirty="0"/>
              <a:t>*7</a:t>
            </a:r>
            <a:endParaRPr lang="zh-CN" altLang="en-US" dirty="0"/>
          </a:p>
        </p:txBody>
      </p:sp>
      <p:sp>
        <p:nvSpPr>
          <p:cNvPr id="15" name="文本框 14">
            <a:extLst>
              <a:ext uri="{FF2B5EF4-FFF2-40B4-BE49-F238E27FC236}">
                <a16:creationId xmlns:a16="http://schemas.microsoft.com/office/drawing/2014/main" id="{C30FDF6E-C4AA-98E9-F46C-97DDC2BA03B9}"/>
              </a:ext>
            </a:extLst>
          </p:cNvPr>
          <p:cNvSpPr txBox="1"/>
          <p:nvPr/>
        </p:nvSpPr>
        <p:spPr>
          <a:xfrm>
            <a:off x="8464055" y="6296013"/>
            <a:ext cx="457026" cy="369332"/>
          </a:xfrm>
          <a:prstGeom prst="rect">
            <a:avLst/>
          </a:prstGeom>
          <a:noFill/>
        </p:spPr>
        <p:txBody>
          <a:bodyPr wrap="square">
            <a:spAutoFit/>
          </a:bodyPr>
          <a:lstStyle/>
          <a:p>
            <a:r>
              <a:rPr lang="en-US" altLang="zh-CN" dirty="0"/>
              <a:t>*3:</a:t>
            </a:r>
            <a:endParaRPr lang="zh-CN" altLang="en-US" dirty="0"/>
          </a:p>
        </p:txBody>
      </p:sp>
      <p:sp>
        <p:nvSpPr>
          <p:cNvPr id="16" name="文本框 13">
            <a:extLst>
              <a:ext uri="{FF2B5EF4-FFF2-40B4-BE49-F238E27FC236}">
                <a16:creationId xmlns:a16="http://schemas.microsoft.com/office/drawing/2014/main" id="{333A563C-26A7-EE98-6E8F-5BA29CDB44C5}"/>
              </a:ext>
            </a:extLst>
          </p:cNvPr>
          <p:cNvSpPr txBox="1"/>
          <p:nvPr/>
        </p:nvSpPr>
        <p:spPr>
          <a:xfrm>
            <a:off x="11187270" y="6281519"/>
            <a:ext cx="128246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层数</a:t>
            </a:r>
          </a:p>
        </p:txBody>
      </p:sp>
      <p:sp>
        <p:nvSpPr>
          <p:cNvPr id="17" name="文本框 16">
            <a:extLst>
              <a:ext uri="{FF2B5EF4-FFF2-40B4-BE49-F238E27FC236}">
                <a16:creationId xmlns:a16="http://schemas.microsoft.com/office/drawing/2014/main" id="{461449C4-82DA-5B52-F08D-F59DD95D81D4}"/>
              </a:ext>
            </a:extLst>
          </p:cNvPr>
          <p:cNvSpPr txBox="1"/>
          <p:nvPr/>
        </p:nvSpPr>
        <p:spPr>
          <a:xfrm>
            <a:off x="7289198" y="2869183"/>
            <a:ext cx="457026" cy="369332"/>
          </a:xfrm>
          <a:prstGeom prst="rect">
            <a:avLst/>
          </a:prstGeom>
          <a:noFill/>
        </p:spPr>
        <p:txBody>
          <a:bodyPr wrap="square">
            <a:spAutoFit/>
          </a:bodyPr>
          <a:lstStyle/>
          <a:p>
            <a:r>
              <a:rPr lang="en-US" altLang="zh-CN" dirty="0"/>
              <a:t>*3</a:t>
            </a:r>
            <a:endParaRPr lang="zh-CN" altLang="en-US" dirty="0"/>
          </a:p>
        </p:txBody>
      </p:sp>
      <p:sp>
        <p:nvSpPr>
          <p:cNvPr id="20" name="文本框 19">
            <a:extLst>
              <a:ext uri="{FF2B5EF4-FFF2-40B4-BE49-F238E27FC236}">
                <a16:creationId xmlns:a16="http://schemas.microsoft.com/office/drawing/2014/main" id="{9FFFD6F5-9EE9-7D37-A4B9-1C6DE11CDF5A}"/>
              </a:ext>
            </a:extLst>
          </p:cNvPr>
          <p:cNvSpPr txBox="1"/>
          <p:nvPr/>
        </p:nvSpPr>
        <p:spPr>
          <a:xfrm>
            <a:off x="880199" y="1200582"/>
            <a:ext cx="4736534" cy="1429622"/>
          </a:xfrm>
          <a:prstGeom prst="rect">
            <a:avLst/>
          </a:prstGeom>
          <a:noFill/>
        </p:spPr>
        <p:txBody>
          <a:bodyPr wrap="square">
            <a:spAutoFit/>
          </a:bodyPr>
          <a:lstStyle/>
          <a:p>
            <a:pPr>
              <a:lnSpc>
                <a:spcPct val="150000"/>
              </a:lnSpc>
            </a:pPr>
            <a:r>
              <a:rPr lang="en-US" altLang="zh-CN" sz="2000" dirty="0"/>
              <a:t>IR/VIE-MFE(</a:t>
            </a:r>
            <a:r>
              <a:rPr lang="zh-CN" altLang="en-US" sz="2000" dirty="0"/>
              <a:t>参数不共享</a:t>
            </a:r>
            <a:r>
              <a:rPr lang="en-US" altLang="zh-CN" sz="2000" dirty="0"/>
              <a:t>)</a:t>
            </a:r>
            <a:r>
              <a:rPr lang="zh-CN" altLang="en-US" sz="2000" dirty="0"/>
              <a:t>：</a:t>
            </a:r>
            <a:endParaRPr lang="en-US" altLang="zh-CN" sz="2000" dirty="0"/>
          </a:p>
          <a:p>
            <a:pPr>
              <a:lnSpc>
                <a:spcPct val="150000"/>
              </a:lnSpc>
            </a:pPr>
            <a:r>
              <a:rPr lang="zh-CN" altLang="en-US" sz="2000" dirty="0"/>
              <a:t>  得到互补的深层特征</a:t>
            </a:r>
            <a:endParaRPr lang="en-US" altLang="zh-CN" sz="2000" dirty="0"/>
          </a:p>
          <a:p>
            <a:pPr>
              <a:lnSpc>
                <a:spcPct val="150000"/>
              </a:lnSpc>
            </a:pPr>
            <a:r>
              <a:rPr lang="zh-CN" altLang="en-US" sz="2000" b="0" i="0" dirty="0">
                <a:effectLst/>
                <a:latin typeface="-apple-system"/>
              </a:rPr>
              <a:t>  保持特征图的比例与原始图像一致</a:t>
            </a:r>
            <a:endParaRPr lang="zh-CN" altLang="en-US" sz="2000" dirty="0"/>
          </a:p>
        </p:txBody>
      </p:sp>
      <p:sp>
        <p:nvSpPr>
          <p:cNvPr id="25" name="文本框 24">
            <a:extLst>
              <a:ext uri="{FF2B5EF4-FFF2-40B4-BE49-F238E27FC236}">
                <a16:creationId xmlns:a16="http://schemas.microsoft.com/office/drawing/2014/main" id="{08F53F03-F70D-A384-4C0F-27BB084673EA}"/>
              </a:ext>
            </a:extLst>
          </p:cNvPr>
          <p:cNvSpPr txBox="1"/>
          <p:nvPr/>
        </p:nvSpPr>
        <p:spPr>
          <a:xfrm>
            <a:off x="771954" y="4495618"/>
            <a:ext cx="4736534" cy="962956"/>
          </a:xfrm>
          <a:prstGeom prst="rect">
            <a:avLst/>
          </a:prstGeom>
          <a:noFill/>
        </p:spPr>
        <p:txBody>
          <a:bodyPr wrap="square">
            <a:spAutoFit/>
          </a:bodyPr>
          <a:lstStyle/>
          <a:p>
            <a:pPr>
              <a:lnSpc>
                <a:spcPct val="150000"/>
              </a:lnSpc>
            </a:pPr>
            <a:r>
              <a:rPr lang="en-US" altLang="zh-CN" sz="2000" dirty="0"/>
              <a:t>PAFE(</a:t>
            </a:r>
            <a:r>
              <a:rPr lang="zh-CN" altLang="en-US" sz="2000" dirty="0"/>
              <a:t>参数共享</a:t>
            </a:r>
            <a:r>
              <a:rPr lang="en-US" altLang="zh-CN" sz="2000" dirty="0"/>
              <a:t>)</a:t>
            </a:r>
            <a:r>
              <a:rPr lang="zh-CN" altLang="en-US" sz="2000" dirty="0"/>
              <a:t>：</a:t>
            </a:r>
            <a:endParaRPr lang="en-US" altLang="zh-CN" sz="2000" dirty="0"/>
          </a:p>
          <a:p>
            <a:pPr>
              <a:lnSpc>
                <a:spcPct val="150000"/>
              </a:lnSpc>
            </a:pPr>
            <a:r>
              <a:rPr lang="zh-CN" altLang="en-US" sz="2000" dirty="0"/>
              <a:t> 得到各个模态相似的深层特征</a:t>
            </a:r>
          </a:p>
        </p:txBody>
      </p:sp>
      <p:pic>
        <p:nvPicPr>
          <p:cNvPr id="27" name="图片 26">
            <a:extLst>
              <a:ext uri="{FF2B5EF4-FFF2-40B4-BE49-F238E27FC236}">
                <a16:creationId xmlns:a16="http://schemas.microsoft.com/office/drawing/2014/main" id="{1C3BDBA6-552F-5F46-A644-2FFA957FDA75}"/>
              </a:ext>
            </a:extLst>
          </p:cNvPr>
          <p:cNvPicPr>
            <a:picLocks noChangeAspect="1"/>
          </p:cNvPicPr>
          <p:nvPr/>
        </p:nvPicPr>
        <p:blipFill>
          <a:blip r:embed="rId6"/>
          <a:srcRect l="2758"/>
          <a:stretch/>
        </p:blipFill>
        <p:spPr>
          <a:xfrm>
            <a:off x="1003610" y="2733557"/>
            <a:ext cx="4442021" cy="1019988"/>
          </a:xfrm>
          <a:prstGeom prst="rect">
            <a:avLst/>
          </a:prstGeom>
        </p:spPr>
      </p:pic>
      <p:graphicFrame>
        <p:nvGraphicFramePr>
          <p:cNvPr id="31" name="对象 30">
            <a:extLst>
              <a:ext uri="{FF2B5EF4-FFF2-40B4-BE49-F238E27FC236}">
                <a16:creationId xmlns:a16="http://schemas.microsoft.com/office/drawing/2014/main" id="{8908009F-F9E6-D559-8C1C-B90AB1112A21}"/>
              </a:ext>
            </a:extLst>
          </p:cNvPr>
          <p:cNvGraphicFramePr>
            <a:graphicFrameLocks noChangeAspect="1"/>
          </p:cNvGraphicFramePr>
          <p:nvPr>
            <p:extLst>
              <p:ext uri="{D42A27DB-BD31-4B8C-83A1-F6EECF244321}">
                <p14:modId xmlns:p14="http://schemas.microsoft.com/office/powerpoint/2010/main" val="1638907162"/>
              </p:ext>
            </p:extLst>
          </p:nvPr>
        </p:nvGraphicFramePr>
        <p:xfrm>
          <a:off x="1244468" y="3947244"/>
          <a:ext cx="269956" cy="369332"/>
        </p:xfrm>
        <a:graphic>
          <a:graphicData uri="http://schemas.openxmlformats.org/presentationml/2006/ole">
            <mc:AlternateContent xmlns:mc="http://schemas.openxmlformats.org/markup-compatibility/2006">
              <mc:Choice xmlns:v="urn:schemas-microsoft-com:vml" Requires="v">
                <p:oleObj name="Equation" r:id="rId7" imgW="152280" imgH="177480" progId="Equation.DSMT4">
                  <p:embed/>
                </p:oleObj>
              </mc:Choice>
              <mc:Fallback>
                <p:oleObj name="Equation" r:id="rId7" imgW="152280" imgH="177480" progId="Equation.DSMT4">
                  <p:embed/>
                  <p:pic>
                    <p:nvPicPr>
                      <p:cNvPr id="0" name=""/>
                      <p:cNvPicPr/>
                      <p:nvPr/>
                    </p:nvPicPr>
                    <p:blipFill>
                      <a:blip r:embed="rId8"/>
                      <a:stretch>
                        <a:fillRect/>
                      </a:stretch>
                    </p:blipFill>
                    <p:spPr>
                      <a:xfrm>
                        <a:off x="1244468" y="3947244"/>
                        <a:ext cx="269956" cy="369332"/>
                      </a:xfrm>
                      <a:prstGeom prst="rect">
                        <a:avLst/>
                      </a:prstGeom>
                    </p:spPr>
                  </p:pic>
                </p:oleObj>
              </mc:Fallback>
            </mc:AlternateContent>
          </a:graphicData>
        </a:graphic>
      </p:graphicFrame>
      <p:sp>
        <p:nvSpPr>
          <p:cNvPr id="33" name="文本框 32">
            <a:extLst>
              <a:ext uri="{FF2B5EF4-FFF2-40B4-BE49-F238E27FC236}">
                <a16:creationId xmlns:a16="http://schemas.microsoft.com/office/drawing/2014/main" id="{E8E48FC2-ECB3-F4FA-FDC3-8D37B9185311}"/>
              </a:ext>
            </a:extLst>
          </p:cNvPr>
          <p:cNvSpPr txBox="1"/>
          <p:nvPr/>
        </p:nvSpPr>
        <p:spPr>
          <a:xfrm>
            <a:off x="1467048" y="3970693"/>
            <a:ext cx="2066211" cy="307777"/>
          </a:xfrm>
          <a:prstGeom prst="rect">
            <a:avLst/>
          </a:prstGeom>
          <a:noFill/>
        </p:spPr>
        <p:txBody>
          <a:bodyPr wrap="square">
            <a:spAutoFit/>
          </a:bodyPr>
          <a:lstStyle/>
          <a:p>
            <a:r>
              <a:rPr lang="zh-CN" altLang="en-US" sz="1400" b="0" i="0" dirty="0">
                <a:effectLst/>
                <a:latin typeface="-apple-system"/>
              </a:rPr>
              <a:t>：</a:t>
            </a:r>
            <a:r>
              <a:rPr lang="en-US" altLang="zh-CN" sz="1400" b="0" i="0" dirty="0">
                <a:effectLst/>
                <a:latin typeface="-apple-system"/>
              </a:rPr>
              <a:t> Sobel</a:t>
            </a:r>
            <a:r>
              <a:rPr lang="zh-CN" altLang="en-US" sz="1400" b="0" i="0" dirty="0">
                <a:effectLst/>
                <a:latin typeface="-apple-system"/>
              </a:rPr>
              <a:t>梯度算子</a:t>
            </a:r>
            <a:endParaRPr lang="zh-CN" altLang="en-US" sz="1400" dirty="0"/>
          </a:p>
        </p:txBody>
      </p:sp>
      <p:sp>
        <p:nvSpPr>
          <p:cNvPr id="34" name="文本框 33">
            <a:extLst>
              <a:ext uri="{FF2B5EF4-FFF2-40B4-BE49-F238E27FC236}">
                <a16:creationId xmlns:a16="http://schemas.microsoft.com/office/drawing/2014/main" id="{0105F403-8A22-B051-D256-531060BD8AA2}"/>
              </a:ext>
            </a:extLst>
          </p:cNvPr>
          <p:cNvSpPr txBox="1"/>
          <p:nvPr/>
        </p:nvSpPr>
        <p:spPr>
          <a:xfrm>
            <a:off x="10341618" y="2866272"/>
            <a:ext cx="1282466" cy="369332"/>
          </a:xfrm>
          <a:prstGeom prst="rect">
            <a:avLst/>
          </a:prstGeom>
          <a:noFill/>
        </p:spPr>
        <p:txBody>
          <a:bodyPr wrap="square">
            <a:spAutoFit/>
          </a:bodyPr>
          <a:lstStyle/>
          <a:p>
            <a:r>
              <a:rPr lang="en-US" altLang="zh-CN" dirty="0"/>
              <a:t>*9</a:t>
            </a:r>
            <a:endParaRPr lang="zh-CN" altLang="en-US" dirty="0"/>
          </a:p>
        </p:txBody>
      </p:sp>
      <p:pic>
        <p:nvPicPr>
          <p:cNvPr id="36" name="图片 35">
            <a:extLst>
              <a:ext uri="{FF2B5EF4-FFF2-40B4-BE49-F238E27FC236}">
                <a16:creationId xmlns:a16="http://schemas.microsoft.com/office/drawing/2014/main" id="{A2BC8134-68AA-728A-55A8-E141FBB95E27}"/>
              </a:ext>
            </a:extLst>
          </p:cNvPr>
          <p:cNvPicPr>
            <a:picLocks noChangeAspect="1"/>
          </p:cNvPicPr>
          <p:nvPr/>
        </p:nvPicPr>
        <p:blipFill>
          <a:blip r:embed="rId9"/>
          <a:stretch>
            <a:fillRect/>
          </a:stretch>
        </p:blipFill>
        <p:spPr>
          <a:xfrm>
            <a:off x="6683513" y="4043115"/>
            <a:ext cx="4924124" cy="1417162"/>
          </a:xfrm>
          <a:prstGeom prst="rect">
            <a:avLst/>
          </a:prstGeom>
        </p:spPr>
      </p:pic>
      <p:sp>
        <p:nvSpPr>
          <p:cNvPr id="37" name="文本框 36">
            <a:extLst>
              <a:ext uri="{FF2B5EF4-FFF2-40B4-BE49-F238E27FC236}">
                <a16:creationId xmlns:a16="http://schemas.microsoft.com/office/drawing/2014/main" id="{645F0CB4-9C5D-16AC-83BB-0CED8D242849}"/>
              </a:ext>
            </a:extLst>
          </p:cNvPr>
          <p:cNvSpPr txBox="1"/>
          <p:nvPr/>
        </p:nvSpPr>
        <p:spPr>
          <a:xfrm>
            <a:off x="9700385" y="5161501"/>
            <a:ext cx="1282466" cy="369332"/>
          </a:xfrm>
          <a:prstGeom prst="rect">
            <a:avLst/>
          </a:prstGeom>
          <a:noFill/>
        </p:spPr>
        <p:txBody>
          <a:bodyPr wrap="square">
            <a:spAutoFit/>
          </a:bodyPr>
          <a:lstStyle/>
          <a:p>
            <a:r>
              <a:rPr lang="en-US" altLang="zh-CN" dirty="0"/>
              <a:t>*9</a:t>
            </a:r>
            <a:endParaRPr lang="zh-CN" altLang="en-US" dirty="0"/>
          </a:p>
        </p:txBody>
      </p:sp>
      <p:pic>
        <p:nvPicPr>
          <p:cNvPr id="39" name="图片 38">
            <a:extLst>
              <a:ext uri="{FF2B5EF4-FFF2-40B4-BE49-F238E27FC236}">
                <a16:creationId xmlns:a16="http://schemas.microsoft.com/office/drawing/2014/main" id="{F48EF975-B81F-81E2-F9FC-8F8CA54FB809}"/>
              </a:ext>
            </a:extLst>
          </p:cNvPr>
          <p:cNvPicPr>
            <a:picLocks noChangeAspect="1"/>
          </p:cNvPicPr>
          <p:nvPr/>
        </p:nvPicPr>
        <p:blipFill>
          <a:blip r:embed="rId10"/>
          <a:stretch>
            <a:fillRect/>
          </a:stretch>
        </p:blipFill>
        <p:spPr>
          <a:xfrm>
            <a:off x="1134392" y="5510953"/>
            <a:ext cx="4229170" cy="1154391"/>
          </a:xfrm>
          <a:prstGeom prst="rect">
            <a:avLst/>
          </a:prstGeom>
        </p:spPr>
      </p:pic>
      <p:sp>
        <p:nvSpPr>
          <p:cNvPr id="2" name="矩形 1">
            <a:extLst>
              <a:ext uri="{FF2B5EF4-FFF2-40B4-BE49-F238E27FC236}">
                <a16:creationId xmlns:a16="http://schemas.microsoft.com/office/drawing/2014/main" id="{A80B4DD0-DAEE-970F-8F91-760275C3F421}"/>
              </a:ext>
            </a:extLst>
          </p:cNvPr>
          <p:cNvSpPr/>
          <p:nvPr/>
        </p:nvSpPr>
        <p:spPr>
          <a:xfrm>
            <a:off x="2312210" y="2866272"/>
            <a:ext cx="1221050" cy="319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8F90A99-6E32-2B96-66CB-8C3468A7DA55}"/>
              </a:ext>
            </a:extLst>
          </p:cNvPr>
          <p:cNvSpPr/>
          <p:nvPr/>
        </p:nvSpPr>
        <p:spPr>
          <a:xfrm>
            <a:off x="2661661" y="5724780"/>
            <a:ext cx="827037" cy="3491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3772911"/>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670B-AB4C-49EC-BA09-93589620F1BD}"/>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3C9A3F4-E2FD-C0DF-B2A9-DCBAB325B931}"/>
              </a:ext>
            </a:extLst>
          </p:cNvPr>
          <p:cNvCxnSpPr/>
          <p:nvPr/>
        </p:nvCxnSpPr>
        <p:spPr>
          <a:xfrm>
            <a:off x="1932495" y="806587"/>
            <a:ext cx="10259505" cy="0"/>
          </a:xfrm>
          <a:prstGeom prst="line">
            <a:avLst/>
          </a:prstGeom>
          <a:ln w="158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BDAE25A-5FAE-5357-D64A-4D24EE6F3336}"/>
              </a:ext>
            </a:extLst>
          </p:cNvPr>
          <p:cNvSpPr txBox="1"/>
          <p:nvPr/>
        </p:nvSpPr>
        <p:spPr>
          <a:xfrm>
            <a:off x="1871814" y="282039"/>
            <a:ext cx="7878861" cy="523220"/>
          </a:xfrm>
          <a:prstGeom prst="rect">
            <a:avLst/>
          </a:prstGeom>
          <a:noFill/>
        </p:spPr>
        <p:txBody>
          <a:bodyPr wrap="square" rtlCol="0">
            <a:spAutoFit/>
          </a:bodyPr>
          <a:lstStyle/>
          <a:p>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模态字典补充的一致的特征学习模块（</a:t>
            </a:r>
            <a:r>
              <a:rPr lang="en-US" altLang="zh-CN" sz="2800" dirty="0">
                <a:solidFill>
                  <a:schemeClr val="accent5">
                    <a:lumMod val="75000"/>
                  </a:schemeClr>
                </a:solidFill>
                <a:latin typeface="微软雅黑" panose="020B0503020204020204" pitchFamily="34" charset="-122"/>
                <a:ea typeface="微软雅黑" panose="020B0503020204020204" pitchFamily="34" charset="-122"/>
              </a:rPr>
              <a:t>CFLC-MD</a:t>
            </a:r>
            <a:r>
              <a:rPr lang="zh-CN" altLang="en-US" sz="2800" b="1" dirty="0">
                <a:solidFill>
                  <a:schemeClr val="accent5">
                    <a:lumMod val="75000"/>
                  </a:schemeClr>
                </a:solidFill>
                <a:latin typeface="微软雅黑" panose="020B0503020204020204" pitchFamily="34" charset="-122"/>
                <a:ea typeface="微软雅黑" panose="020B0503020204020204" pitchFamily="34" charset="-122"/>
              </a:rPr>
              <a:t>）</a:t>
            </a:r>
            <a:endParaRPr lang="en-US" altLang="zh-CN" sz="2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C481FA2-7573-F77E-683E-9B03BAD5D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44" y="0"/>
            <a:ext cx="1789251" cy="1051863"/>
          </a:xfrm>
          <a:prstGeom prst="rect">
            <a:avLst/>
          </a:prstGeom>
        </p:spPr>
      </p:pic>
      <p:pic>
        <p:nvPicPr>
          <p:cNvPr id="18" name="图片 17">
            <a:extLst>
              <a:ext uri="{FF2B5EF4-FFF2-40B4-BE49-F238E27FC236}">
                <a16:creationId xmlns:a16="http://schemas.microsoft.com/office/drawing/2014/main" id="{5A294C85-5A32-387B-E3F4-87AEAE50CD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9">
            <a:extLst>
              <a:ext uri="{FF2B5EF4-FFF2-40B4-BE49-F238E27FC236}">
                <a16:creationId xmlns:a16="http://schemas.microsoft.com/office/drawing/2014/main" id="{9FFFD6F5-9EE9-7D37-A4B9-1C6DE11CDF5A}"/>
              </a:ext>
            </a:extLst>
          </p:cNvPr>
          <p:cNvSpPr txBox="1"/>
          <p:nvPr/>
        </p:nvSpPr>
        <p:spPr>
          <a:xfrm>
            <a:off x="536069" y="1888855"/>
            <a:ext cx="5433740" cy="50129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目的：解决由模态差异引起的</a:t>
            </a:r>
            <a:r>
              <a:rPr lang="zh-CN" altLang="en-US" sz="2000" b="1" dirty="0"/>
              <a:t>像素对不齐</a:t>
            </a:r>
            <a:r>
              <a:rPr lang="zh-CN" altLang="en-US" sz="2000" dirty="0"/>
              <a:t>问题</a:t>
            </a:r>
          </a:p>
        </p:txBody>
      </p:sp>
      <p:sp>
        <p:nvSpPr>
          <p:cNvPr id="3" name="文本框 19">
            <a:extLst>
              <a:ext uri="{FF2B5EF4-FFF2-40B4-BE49-F238E27FC236}">
                <a16:creationId xmlns:a16="http://schemas.microsoft.com/office/drawing/2014/main" id="{1D76C92F-1148-298A-2BC9-7519F76C04B3}"/>
              </a:ext>
            </a:extLst>
          </p:cNvPr>
          <p:cNvSpPr txBox="1"/>
          <p:nvPr/>
        </p:nvSpPr>
        <p:spPr>
          <a:xfrm>
            <a:off x="460354" y="3227138"/>
            <a:ext cx="6027809" cy="142462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t>方案：配准的图像对的融合特征</a:t>
            </a:r>
            <a:r>
              <a:rPr lang="zh-CN" altLang="en-US" sz="2000" b="1" dirty="0"/>
              <a:t>监督</a:t>
            </a:r>
            <a:r>
              <a:rPr lang="zh-CN" altLang="en-US" sz="2000" dirty="0"/>
              <a:t>两个模态的特整提取，在单个模态的特征提取过程中</a:t>
            </a:r>
            <a:r>
              <a:rPr lang="zh-CN" altLang="en-US" sz="2000" b="1" dirty="0"/>
              <a:t>注入多模态信息</a:t>
            </a:r>
            <a:r>
              <a:rPr lang="zh-CN" altLang="en-US" sz="2000" dirty="0"/>
              <a:t>。</a:t>
            </a:r>
          </a:p>
        </p:txBody>
      </p:sp>
      <p:pic>
        <p:nvPicPr>
          <p:cNvPr id="8" name="图片 7">
            <a:extLst>
              <a:ext uri="{FF2B5EF4-FFF2-40B4-BE49-F238E27FC236}">
                <a16:creationId xmlns:a16="http://schemas.microsoft.com/office/drawing/2014/main" id="{B8CA9DD5-5155-882C-B8D3-8D13C33F5A3E}"/>
              </a:ext>
            </a:extLst>
          </p:cNvPr>
          <p:cNvPicPr>
            <a:picLocks noChangeAspect="1"/>
          </p:cNvPicPr>
          <p:nvPr/>
        </p:nvPicPr>
        <p:blipFill>
          <a:blip r:embed="rId5"/>
          <a:stretch>
            <a:fillRect/>
          </a:stretch>
        </p:blipFill>
        <p:spPr>
          <a:xfrm>
            <a:off x="6906365" y="926104"/>
            <a:ext cx="5017479" cy="5666950"/>
          </a:xfrm>
          <a:prstGeom prst="rect">
            <a:avLst/>
          </a:prstGeom>
        </p:spPr>
      </p:pic>
    </p:spTree>
    <p:extLst>
      <p:ext uri="{BB962C8B-B14F-4D97-AF65-F5344CB8AC3E}">
        <p14:creationId xmlns:p14="http://schemas.microsoft.com/office/powerpoint/2010/main" val="3738798982"/>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E4NjcwZDJjMzQyNDRkZGU0ZGUyNTQxODU3YTkyNz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2"/>
        </a:lnRef>
        <a:fillRef idx="1">
          <a:schemeClr val="lt1"/>
        </a:fillRef>
        <a:effectRef idx="0">
          <a:schemeClr val="accent2"/>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2587</Words>
  <Application>Microsoft Office PowerPoint</Application>
  <PresentationFormat>宽屏</PresentationFormat>
  <Paragraphs>193</Paragraphs>
  <Slides>26</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-apple-system</vt:lpstr>
      <vt:lpstr>黑体</vt:lpstr>
      <vt:lpstr>微软雅黑</vt:lpstr>
      <vt:lpstr>Arial</vt:lpstr>
      <vt:lpstr>Calibri</vt:lpstr>
      <vt:lpstr>Calibri Light</vt:lpstr>
      <vt:lpstr>Impact</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演示文稿3</dc:title>
  <dc:creator>LYK</dc:creator>
  <cp:lastModifiedBy>靖 杨</cp:lastModifiedBy>
  <cp:revision>74</cp:revision>
  <dcterms:created xsi:type="dcterms:W3CDTF">2016-04-09T13:02:00Z</dcterms:created>
  <dcterms:modified xsi:type="dcterms:W3CDTF">2025-04-12T05:17:44Z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34961F330F204F538F23F5D1B1D149DE_12</vt:lpwstr>
  </property>
</Properties>
</file>